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48"/>
  </p:notesMasterIdLst>
  <p:sldIdLst>
    <p:sldId id="256" r:id="rId2"/>
    <p:sldId id="279" r:id="rId3"/>
    <p:sldId id="332" r:id="rId4"/>
    <p:sldId id="281" r:id="rId5"/>
    <p:sldId id="282" r:id="rId6"/>
    <p:sldId id="283" r:id="rId7"/>
    <p:sldId id="284" r:id="rId8"/>
    <p:sldId id="288" r:id="rId9"/>
    <p:sldId id="285" r:id="rId10"/>
    <p:sldId id="302" r:id="rId11"/>
    <p:sldId id="328" r:id="rId12"/>
    <p:sldId id="329" r:id="rId13"/>
    <p:sldId id="330" r:id="rId14"/>
    <p:sldId id="331" r:id="rId15"/>
    <p:sldId id="286" r:id="rId16"/>
    <p:sldId id="289" r:id="rId17"/>
    <p:sldId id="292" r:id="rId18"/>
    <p:sldId id="290" r:id="rId19"/>
    <p:sldId id="333" r:id="rId20"/>
    <p:sldId id="294" r:id="rId21"/>
    <p:sldId id="295" r:id="rId22"/>
    <p:sldId id="296" r:id="rId23"/>
    <p:sldId id="297" r:id="rId24"/>
    <p:sldId id="298" r:id="rId25"/>
    <p:sldId id="299" r:id="rId26"/>
    <p:sldId id="301" r:id="rId27"/>
    <p:sldId id="303" r:id="rId28"/>
    <p:sldId id="308" r:id="rId29"/>
    <p:sldId id="309" r:id="rId30"/>
    <p:sldId id="310" r:id="rId31"/>
    <p:sldId id="312" r:id="rId32"/>
    <p:sldId id="314" r:id="rId33"/>
    <p:sldId id="315" r:id="rId34"/>
    <p:sldId id="316" r:id="rId35"/>
    <p:sldId id="317" r:id="rId36"/>
    <p:sldId id="319" r:id="rId37"/>
    <p:sldId id="318" r:id="rId38"/>
    <p:sldId id="313" r:id="rId39"/>
    <p:sldId id="323" r:id="rId40"/>
    <p:sldId id="324" r:id="rId41"/>
    <p:sldId id="325" r:id="rId42"/>
    <p:sldId id="326" r:id="rId43"/>
    <p:sldId id="320" r:id="rId44"/>
    <p:sldId id="327" r:id="rId45"/>
    <p:sldId id="335" r:id="rId46"/>
    <p:sldId id="276" r:id="rId4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A4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3" autoAdjust="0"/>
    <p:restoredTop sz="88788" autoAdjust="0"/>
  </p:normalViewPr>
  <p:slideViewPr>
    <p:cSldViewPr>
      <p:cViewPr varScale="1">
        <p:scale>
          <a:sx n="74" d="100"/>
          <a:sy n="74" d="100"/>
        </p:scale>
        <p:origin x="177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4BB8-DA2B-4E22-A3C7-75F67934AFFD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08593-9999-46B0-AA2F-E39338DD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4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9C2E8-3C04-4FCC-ADCB-D817C291D11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 Dang Nhan</a:t>
            </a:r>
          </a:p>
        </p:txBody>
      </p:sp>
    </p:spTree>
    <p:extLst>
      <p:ext uri="{BB962C8B-B14F-4D97-AF65-F5344CB8AC3E}">
        <p14:creationId xmlns:p14="http://schemas.microsoft.com/office/powerpoint/2010/main" val="556185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Truyền</a:t>
            </a:r>
            <a:r>
              <a:rPr lang="en-US" baseline="0"/>
              <a:t> thống: phương pháp thiết kế mạch phần cứng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CAD: dùng phần mềm để thiết kế và kiểm tra trước trên máy tính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67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05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80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>
                <a:solidFill>
                  <a:srgbClr val="FF0000"/>
                </a:solidFill>
              </a:rPr>
              <a:t>Giá</a:t>
            </a:r>
            <a:r>
              <a:rPr lang="en-GB" sz="2000" baseline="0">
                <a:solidFill>
                  <a:srgbClr val="FF0000"/>
                </a:solidFill>
              </a:rPr>
              <a:t> thành cao: </a:t>
            </a:r>
            <a:r>
              <a:rPr lang="en-GB" sz="2000">
                <a:solidFill>
                  <a:srgbClr val="FF0000"/>
                </a:solidFill>
              </a:rPr>
              <a:t>Chỉ sản xuất 1 lần </a:t>
            </a:r>
            <a:r>
              <a:rPr lang="en-GB" sz="2000">
                <a:solidFill>
                  <a:srgbClr val="FF0000"/>
                </a:solidFill>
                <a:sym typeface="Wingdings" pitchFamily="2" charset="2"/>
              </a:rPr>
              <a:t> chi phí đầu tư lớn</a:t>
            </a:r>
            <a:endParaRPr lang="en-GB" sz="2000">
              <a:solidFill>
                <a:srgbClr val="FF0000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43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3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3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33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93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3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Chuyển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digital </a:t>
            </a:r>
            <a:r>
              <a:rPr lang="en-US" baseline="0" dirty="0" err="1"/>
              <a:t>ra</a:t>
            </a:r>
            <a:r>
              <a:rPr lang="en-US" baseline="0" dirty="0"/>
              <a:t> analog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7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Hình</a:t>
            </a:r>
            <a:r>
              <a:rPr lang="en-US" baseline="0"/>
              <a:t> trên: chuyển từ tín hiệu Analog thành dữ liệu Digital để lưu trữ (CD, USB,…)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Hình dưới: chuyển từ dữ liệu Digital </a:t>
            </a:r>
            <a:r>
              <a:rPr lang="en-US" baseline="0">
                <a:sym typeface="Wingdings" pitchFamily="2" charset="2"/>
              </a:rPr>
              <a:t> tín hiệu Analog để phát ra bên ngoài người nghe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8593-9999-46B0-AA2F-E39338DD28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9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2" name="Picture 14" descr="OFD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54550"/>
            <a:ext cx="9144000" cy="1485900"/>
          </a:xfrm>
          <a:prstGeom prst="rect">
            <a:avLst/>
          </a:prstGeom>
          <a:noFill/>
        </p:spPr>
      </p:pic>
      <p:sp>
        <p:nvSpPr>
          <p:cNvPr id="3789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 algn="ctr">
              <a:defRPr kumimoji="0" baseline="0"/>
            </a:lvl1pPr>
          </a:lstStyle>
          <a:p>
            <a:r>
              <a:rPr lang="en-US" altLang="ja-JP" dirty="0"/>
              <a:t>Master Presentation Title Format</a:t>
            </a:r>
            <a:endParaRPr lang="ja-JP" altLang="ja-JP" dirty="0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 flipH="1">
            <a:off x="0" y="4652963"/>
            <a:ext cx="9144000" cy="1560512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aseline="0"/>
            </a:lvl1pPr>
          </a:lstStyle>
          <a:p>
            <a:r>
              <a:rPr lang="en-US" altLang="ja-JP" dirty="0"/>
              <a:t>Master Presentation Sub-Title Format</a:t>
            </a:r>
            <a:endParaRPr lang="ja-JP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3F0F-BBA2-4E31-80C9-03D4EAA5D6F5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" y="10715"/>
            <a:ext cx="1762101" cy="1762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2008"/>
            <a:ext cx="1362874" cy="1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3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1E36C8-E384-4381-BF2A-B5D695723751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6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1573A-2489-4191-9DC1-3F3AF5549131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70206" y="1012873"/>
            <a:ext cx="7620000" cy="130127"/>
            <a:chOff x="770206" y="1012873"/>
            <a:chExt cx="7620000" cy="130127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1989406" y="1012873"/>
              <a:ext cx="6400800" cy="1301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 userDrawn="1"/>
          </p:nvSpPr>
          <p:spPr>
            <a:xfrm>
              <a:off x="770206" y="1012873"/>
              <a:ext cx="1524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0" name="Title 1"/>
            <p:cNvSpPr txBox="1">
              <a:spLocks/>
            </p:cNvSpPr>
            <p:nvPr userDrawn="1"/>
          </p:nvSpPr>
          <p:spPr>
            <a:xfrm>
              <a:off x="1075006" y="1012873"/>
              <a:ext cx="2286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>
              <a:off x="1456006" y="1012873"/>
              <a:ext cx="3810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90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D94455-8C6E-45F5-B193-D32272567C59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914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 hasCustomPrompt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C14EDF-EB16-458D-899B-149C06656FFC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コンテンツ プレースホルダ 2"/>
          <p:cNvSpPr>
            <a:spLocks noGrp="1"/>
          </p:cNvSpPr>
          <p:nvPr>
            <p:ph sz="half" idx="13" hasCustomPrompt="1"/>
          </p:nvPr>
        </p:nvSpPr>
        <p:spPr>
          <a:xfrm>
            <a:off x="4709864" y="1628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097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70206" y="1012873"/>
            <a:ext cx="7620000" cy="130127"/>
            <a:chOff x="770206" y="1012873"/>
            <a:chExt cx="7620000" cy="130127"/>
          </a:xfrm>
        </p:grpSpPr>
        <p:sp>
          <p:nvSpPr>
            <p:cNvPr id="11" name="Title 1"/>
            <p:cNvSpPr txBox="1">
              <a:spLocks/>
            </p:cNvSpPr>
            <p:nvPr userDrawn="1"/>
          </p:nvSpPr>
          <p:spPr>
            <a:xfrm>
              <a:off x="1989406" y="1012873"/>
              <a:ext cx="6400800" cy="1301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2" name="Title 1"/>
            <p:cNvSpPr txBox="1">
              <a:spLocks/>
            </p:cNvSpPr>
            <p:nvPr userDrawn="1"/>
          </p:nvSpPr>
          <p:spPr>
            <a:xfrm>
              <a:off x="770206" y="1012873"/>
              <a:ext cx="1524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3" name="Title 1"/>
            <p:cNvSpPr txBox="1">
              <a:spLocks/>
            </p:cNvSpPr>
            <p:nvPr userDrawn="1"/>
          </p:nvSpPr>
          <p:spPr>
            <a:xfrm>
              <a:off x="1075006" y="1012873"/>
              <a:ext cx="2286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1456006" y="1012873"/>
              <a:ext cx="381000" cy="130127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87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953000"/>
          </a:xfrm>
        </p:spPr>
        <p:txBody>
          <a:bodyPr>
            <a:normAutofit/>
          </a:bodyPr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 sz="2400">
                <a:latin typeface="Times New Roman" pitchFamily="18" charset="0"/>
                <a:cs typeface="Times New Roman" pitchFamily="18" charset="0"/>
              </a:defRPr>
            </a:lvl4pPr>
            <a:lvl5pPr>
              <a:defRPr sz="2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460374" y="5562600"/>
            <a:ext cx="472122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5000" y="5562600"/>
            <a:ext cx="297497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382064" y="5543065"/>
            <a:ext cx="130128" cy="1149096"/>
            <a:chOff x="5382064" y="5543065"/>
            <a:chExt cx="130128" cy="1149096"/>
          </a:xfrm>
        </p:grpSpPr>
        <p:sp>
          <p:nvSpPr>
            <p:cNvPr id="9" name="Title 1"/>
            <p:cNvSpPr txBox="1">
              <a:spLocks/>
            </p:cNvSpPr>
            <p:nvPr userDrawn="1"/>
          </p:nvSpPr>
          <p:spPr>
            <a:xfrm rot="5400000">
              <a:off x="5031076" y="6211045"/>
              <a:ext cx="832104" cy="130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0" name="Title 1"/>
            <p:cNvSpPr txBox="1">
              <a:spLocks/>
            </p:cNvSpPr>
            <p:nvPr userDrawn="1"/>
          </p:nvSpPr>
          <p:spPr>
            <a:xfrm rot="5400000">
              <a:off x="5427316" y="5497813"/>
              <a:ext cx="39624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 rot="5400000">
              <a:off x="5417410" y="5586967"/>
              <a:ext cx="59436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4" name="Title 1"/>
            <p:cNvSpPr txBox="1">
              <a:spLocks/>
            </p:cNvSpPr>
            <p:nvPr userDrawn="1"/>
          </p:nvSpPr>
          <p:spPr>
            <a:xfrm rot="5400000">
              <a:off x="5397598" y="5705839"/>
              <a:ext cx="99060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70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953000"/>
          </a:xfrm>
        </p:spPr>
        <p:txBody>
          <a:bodyPr>
            <a:normAutofit/>
          </a:bodyPr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 sz="2400">
                <a:latin typeface="Times New Roman" pitchFamily="18" charset="0"/>
                <a:cs typeface="Times New Roman" pitchFamily="18" charset="0"/>
              </a:defRPr>
            </a:lvl4pPr>
            <a:lvl5pPr>
              <a:defRPr sz="2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460374" y="5562600"/>
            <a:ext cx="472122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5000" y="5562600"/>
            <a:ext cx="2974975" cy="1079365"/>
          </a:xfrm>
        </p:spPr>
        <p:txBody>
          <a:bodyPr anchor="ctr"/>
          <a:lstStyle>
            <a:lvl1pPr marL="0" indent="0">
              <a:buNone/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382064" y="5543065"/>
            <a:ext cx="130128" cy="1149096"/>
            <a:chOff x="5382064" y="5543065"/>
            <a:chExt cx="130128" cy="1149096"/>
          </a:xfrm>
        </p:grpSpPr>
        <p:sp>
          <p:nvSpPr>
            <p:cNvPr id="9" name="Title 1"/>
            <p:cNvSpPr txBox="1">
              <a:spLocks/>
            </p:cNvSpPr>
            <p:nvPr userDrawn="1"/>
          </p:nvSpPr>
          <p:spPr>
            <a:xfrm rot="5400000">
              <a:off x="5031076" y="6211045"/>
              <a:ext cx="832104" cy="1301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0" name="Title 1"/>
            <p:cNvSpPr txBox="1">
              <a:spLocks/>
            </p:cNvSpPr>
            <p:nvPr userDrawn="1"/>
          </p:nvSpPr>
          <p:spPr>
            <a:xfrm rot="5400000">
              <a:off x="5427316" y="5497813"/>
              <a:ext cx="39624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 rot="5400000">
              <a:off x="5417410" y="5586967"/>
              <a:ext cx="59436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4" name="Title 1"/>
            <p:cNvSpPr txBox="1">
              <a:spLocks/>
            </p:cNvSpPr>
            <p:nvPr userDrawn="1"/>
          </p:nvSpPr>
          <p:spPr>
            <a:xfrm rot="5400000">
              <a:off x="5397598" y="5705839"/>
              <a:ext cx="99060" cy="130128"/>
            </a:xfrm>
            <a:prstGeom prst="rect">
              <a:avLst/>
            </a:prstGeom>
            <a:solidFill>
              <a:srgbClr val="A4CA39"/>
            </a:solidFill>
            <a:ln>
              <a:solidFill>
                <a:srgbClr val="A4CA39"/>
              </a:solidFill>
            </a:ln>
          </p:spPr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endParaRPr lang="en-US" dirty="0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29932" cy="6850966"/>
          </a:xfrm>
          <a:prstGeom prst="rect">
            <a:avLst/>
          </a:prstGeom>
          <a:noFill/>
          <a:ln w="114300" cmpd="thinThick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icture 41" descr="OFD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388" y="84138"/>
            <a:ext cx="7983537" cy="1296987"/>
          </a:xfrm>
          <a:prstGeom prst="rect">
            <a:avLst/>
          </a:prstGeom>
          <a:noFill/>
        </p:spPr>
      </p:pic>
      <p:sp>
        <p:nvSpPr>
          <p:cNvPr id="1066" name="Rectangle 42"/>
          <p:cNvSpPr>
            <a:spLocks noChangeArrowheads="1"/>
          </p:cNvSpPr>
          <p:nvPr/>
        </p:nvSpPr>
        <p:spPr bwMode="auto">
          <a:xfrm>
            <a:off x="0" y="44450"/>
            <a:ext cx="8640763" cy="1296988"/>
          </a:xfrm>
          <a:prstGeom prst="rect">
            <a:avLst/>
          </a:prstGeom>
          <a:solidFill>
            <a:schemeClr val="bg1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287338"/>
            <a:ext cx="7354887" cy="69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412776"/>
            <a:ext cx="864096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1520" y="6525344"/>
            <a:ext cx="2133600" cy="28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4EDB875-5769-4E2C-9B54-8AE8267FBE56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62101" y="6524625"/>
            <a:ext cx="56182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9880" y="6524625"/>
            <a:ext cx="1752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52" name="Line 28"/>
          <p:cNvSpPr>
            <a:spLocks noChangeShapeType="1"/>
          </p:cNvSpPr>
          <p:nvPr/>
        </p:nvSpPr>
        <p:spPr bwMode="auto">
          <a:xfrm>
            <a:off x="144463" y="1123680"/>
            <a:ext cx="8496300" cy="0"/>
          </a:xfrm>
          <a:prstGeom prst="line">
            <a:avLst/>
          </a:prstGeom>
          <a:noFill/>
          <a:ln w="9525">
            <a:solidFill>
              <a:srgbClr val="3366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92"/>
            <a:ext cx="1116507" cy="11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9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60" r:id="rId6"/>
    <p:sldLayoutId id="2147483654" r:id="rId7"/>
    <p:sldLayoutId id="2147483664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aseline="0">
          <a:solidFill>
            <a:srgbClr val="3366CC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4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obert_Noyc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en.wikipedia.org/wiki/Moore's_La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Bitcoin" TargetMode="External"/><Relationship Id="rId5" Type="http://schemas.openxmlformats.org/officeDocument/2006/relationships/hyperlink" Target="http://en.wikipedia.org/wiki/USB" TargetMode="External"/><Relationship Id="rId4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CHƯƠNG 1: GIỚI THIỆU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NHẬP MÔN MẠCH SỐ</a:t>
            </a:r>
          </a:p>
        </p:txBody>
      </p:sp>
    </p:spTree>
    <p:extLst>
      <p:ext uri="{BB962C8B-B14F-4D97-AF65-F5344CB8AC3E}">
        <p14:creationId xmlns:p14="http://schemas.microsoft.com/office/powerpoint/2010/main" val="1862706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10</a:t>
            </a:fld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BCEA-B9E2-4B7D-B73A-042D5F81D144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đặc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điểm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(digital features)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Qui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trình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thiết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kế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(digital design processing)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loại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chip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thuật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Tóm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tắt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nội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dung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chương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học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7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498080" cy="990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GB" dirty="0" err="1"/>
              <a:t>Tổng</a:t>
            </a:r>
            <a:r>
              <a:rPr lang="en-GB" dirty="0"/>
              <a:t> </a:t>
            </a:r>
            <a:r>
              <a:rPr lang="en-GB" dirty="0" err="1"/>
              <a:t>quan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830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600" dirty="0" err="1"/>
              <a:t>Công</a:t>
            </a:r>
            <a:r>
              <a:rPr lang="en-US" sz="2600" dirty="0"/>
              <a:t> </a:t>
            </a:r>
            <a:r>
              <a:rPr lang="en-US" sz="2600" dirty="0" err="1"/>
              <a:t>nghệ</a:t>
            </a:r>
            <a:r>
              <a:rPr lang="en-US" sz="2600" dirty="0"/>
              <a:t> vi </a:t>
            </a:r>
            <a:r>
              <a:rPr lang="en-US" sz="2600" dirty="0" err="1"/>
              <a:t>điện</a:t>
            </a:r>
            <a:r>
              <a:rPr lang="en-US" sz="2600" dirty="0"/>
              <a:t> </a:t>
            </a:r>
            <a:r>
              <a:rPr lang="en-US" sz="2600" dirty="0" err="1"/>
              <a:t>tử</a:t>
            </a:r>
            <a:r>
              <a:rPr lang="en-US" sz="2600" dirty="0"/>
              <a:t> hay vi </a:t>
            </a:r>
            <a:r>
              <a:rPr lang="en-US" sz="2600" dirty="0" err="1"/>
              <a:t>mạch</a:t>
            </a:r>
            <a:r>
              <a:rPr lang="en-US" sz="2600" dirty="0"/>
              <a:t> </a:t>
            </a:r>
            <a:r>
              <a:rPr lang="en-US" sz="2600" dirty="0" err="1"/>
              <a:t>tích</a:t>
            </a:r>
            <a:r>
              <a:rPr lang="en-US" sz="2600" dirty="0"/>
              <a:t> </a:t>
            </a:r>
            <a:r>
              <a:rPr lang="en-US" sz="2600" dirty="0" err="1"/>
              <a:t>hợp</a:t>
            </a:r>
            <a:r>
              <a:rPr lang="en-US" sz="2600" dirty="0"/>
              <a:t> </a:t>
            </a:r>
            <a:r>
              <a:rPr lang="en-US" sz="2600" dirty="0" err="1"/>
              <a:t>đã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cuộc</a:t>
            </a:r>
            <a:r>
              <a:rPr lang="en-US" sz="2600" dirty="0"/>
              <a:t> </a:t>
            </a:r>
            <a:r>
              <a:rPr lang="en-US" sz="2600" dirty="0" err="1"/>
              <a:t>cách</a:t>
            </a:r>
            <a:r>
              <a:rPr lang="en-US" sz="2600" dirty="0"/>
              <a:t> </a:t>
            </a:r>
            <a:r>
              <a:rPr lang="en-US" sz="2600" dirty="0" err="1"/>
              <a:t>mạng</a:t>
            </a:r>
            <a:r>
              <a:rPr lang="en-US" sz="2600" dirty="0"/>
              <a:t> to </a:t>
            </a:r>
            <a:r>
              <a:rPr lang="en-US" sz="2600" dirty="0" err="1"/>
              <a:t>lớn</a:t>
            </a:r>
            <a:r>
              <a:rPr lang="en-US" sz="2600" dirty="0"/>
              <a:t> </a:t>
            </a:r>
            <a:r>
              <a:rPr lang="en-US" sz="2600" dirty="0" err="1"/>
              <a:t>trên</a:t>
            </a:r>
            <a:r>
              <a:rPr lang="en-US" sz="2600" dirty="0"/>
              <a:t> </a:t>
            </a:r>
            <a:r>
              <a:rPr lang="en-US" sz="2600" dirty="0" err="1"/>
              <a:t>thế</a:t>
            </a:r>
            <a:r>
              <a:rPr lang="en-US" sz="2600" dirty="0"/>
              <a:t> </a:t>
            </a:r>
            <a:r>
              <a:rPr lang="en-US" sz="2600" dirty="0" err="1"/>
              <a:t>giới</a:t>
            </a:r>
            <a:r>
              <a:rPr lang="en-US" sz="2600" dirty="0"/>
              <a:t> </a:t>
            </a:r>
            <a:r>
              <a:rPr lang="en-US" sz="2600" dirty="0" err="1"/>
              <a:t>với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thiết</a:t>
            </a:r>
            <a:r>
              <a:rPr lang="en-US" sz="2600" dirty="0"/>
              <a:t> </a:t>
            </a:r>
            <a:r>
              <a:rPr lang="en-US" sz="2600" dirty="0" err="1"/>
              <a:t>bị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 minh </a:t>
            </a:r>
            <a:r>
              <a:rPr lang="en-US" sz="2600" dirty="0" err="1"/>
              <a:t>ra</a:t>
            </a:r>
            <a:r>
              <a:rPr lang="en-US" sz="2600" dirty="0"/>
              <a:t> </a:t>
            </a:r>
            <a:r>
              <a:rPr lang="en-US" sz="2600" dirty="0" err="1"/>
              <a:t>đời</a:t>
            </a:r>
            <a:r>
              <a:rPr lang="en-US" sz="2600" dirty="0"/>
              <a:t>: laptop, </a:t>
            </a:r>
            <a:r>
              <a:rPr lang="en-US" sz="2600" dirty="0" err="1"/>
              <a:t>máy</a:t>
            </a:r>
            <a:r>
              <a:rPr lang="en-US" sz="2600" dirty="0"/>
              <a:t> </a:t>
            </a:r>
            <a:r>
              <a:rPr lang="en-US" sz="2600" dirty="0" err="1"/>
              <a:t>tính</a:t>
            </a:r>
            <a:r>
              <a:rPr lang="en-US" sz="2600" dirty="0"/>
              <a:t> </a:t>
            </a:r>
            <a:r>
              <a:rPr lang="en-US" sz="2600" dirty="0" err="1"/>
              <a:t>bảng</a:t>
            </a:r>
            <a:r>
              <a:rPr lang="en-US" sz="2600" dirty="0"/>
              <a:t>, </a:t>
            </a:r>
            <a:r>
              <a:rPr lang="en-US" sz="2600" dirty="0" err="1"/>
              <a:t>điện</a:t>
            </a:r>
            <a:r>
              <a:rPr lang="en-US" sz="2600" dirty="0"/>
              <a:t> </a:t>
            </a:r>
            <a:r>
              <a:rPr lang="en-US" sz="2600" dirty="0" err="1"/>
              <a:t>thoại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 minh, internet, …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Nền</a:t>
            </a:r>
            <a:r>
              <a:rPr lang="en-US" sz="2600" dirty="0"/>
              <a:t> </a:t>
            </a:r>
            <a:r>
              <a:rPr lang="en-US" sz="2600" dirty="0" err="1"/>
              <a:t>công</a:t>
            </a:r>
            <a:r>
              <a:rPr lang="en-US" sz="2600" dirty="0"/>
              <a:t> </a:t>
            </a:r>
            <a:r>
              <a:rPr lang="en-US" sz="2600" dirty="0" err="1"/>
              <a:t>nghiệp</a:t>
            </a:r>
            <a:r>
              <a:rPr lang="en-US" sz="2600" dirty="0"/>
              <a:t> </a:t>
            </a:r>
            <a:r>
              <a:rPr lang="en-US" sz="2600" dirty="0" err="1"/>
              <a:t>bán</a:t>
            </a:r>
            <a:r>
              <a:rPr lang="en-US" sz="2600" dirty="0"/>
              <a:t> </a:t>
            </a:r>
            <a:r>
              <a:rPr lang="en-US" sz="2600" dirty="0" err="1"/>
              <a:t>dẫn</a:t>
            </a:r>
            <a:r>
              <a:rPr lang="en-US" sz="2600" dirty="0"/>
              <a:t> </a:t>
            </a:r>
            <a:r>
              <a:rPr lang="en-US" sz="2600" dirty="0" err="1"/>
              <a:t>đã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doanh</a:t>
            </a:r>
            <a:r>
              <a:rPr lang="en-US" sz="2600" dirty="0"/>
              <a:t> </a:t>
            </a:r>
            <a:r>
              <a:rPr lang="en-US" sz="2600" dirty="0" err="1"/>
              <a:t>thu</a:t>
            </a:r>
            <a:r>
              <a:rPr lang="en-US" sz="2600" dirty="0"/>
              <a:t> </a:t>
            </a:r>
            <a:r>
              <a:rPr lang="en-US" sz="2600" dirty="0" err="1"/>
              <a:t>tăng</a:t>
            </a:r>
            <a:r>
              <a:rPr lang="en-US" sz="2600" dirty="0"/>
              <a:t> </a:t>
            </a:r>
            <a:r>
              <a:rPr lang="en-US" sz="2600" dirty="0" err="1"/>
              <a:t>vượt</a:t>
            </a:r>
            <a:r>
              <a:rPr lang="en-US" sz="2600" dirty="0"/>
              <a:t> </a:t>
            </a:r>
            <a:r>
              <a:rPr lang="en-US" sz="2600" dirty="0" err="1"/>
              <a:t>bậc</a:t>
            </a:r>
            <a:r>
              <a:rPr lang="en-US" sz="2600" dirty="0"/>
              <a:t>, </a:t>
            </a:r>
            <a:r>
              <a:rPr lang="en-US" sz="2600" dirty="0" err="1"/>
              <a:t>từ</a:t>
            </a:r>
            <a:r>
              <a:rPr lang="en-US" sz="2600" dirty="0"/>
              <a:t> 21 </a:t>
            </a:r>
            <a:r>
              <a:rPr lang="en-US" sz="2600" dirty="0" err="1"/>
              <a:t>tỷ</a:t>
            </a:r>
            <a:r>
              <a:rPr lang="en-US" sz="2600" dirty="0"/>
              <a:t> </a:t>
            </a:r>
            <a:r>
              <a:rPr lang="en-US" sz="2600" dirty="0" err="1"/>
              <a:t>đô</a:t>
            </a:r>
            <a:r>
              <a:rPr lang="en-US" sz="2600" dirty="0"/>
              <a:t> la </a:t>
            </a:r>
            <a:r>
              <a:rPr lang="en-US" sz="2600" dirty="0" err="1"/>
              <a:t>năm</a:t>
            </a:r>
            <a:r>
              <a:rPr lang="en-US" sz="2600" dirty="0"/>
              <a:t> 1985 </a:t>
            </a:r>
            <a:r>
              <a:rPr lang="en-US" sz="2600" dirty="0" err="1"/>
              <a:t>đến</a:t>
            </a:r>
            <a:r>
              <a:rPr lang="en-US" sz="2600" dirty="0"/>
              <a:t> 324 </a:t>
            </a:r>
            <a:r>
              <a:rPr lang="en-US" sz="2600" dirty="0" err="1"/>
              <a:t>tỷ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/>
              <a:t>đô</a:t>
            </a:r>
            <a:r>
              <a:rPr lang="en-US" sz="2600" dirty="0"/>
              <a:t> la </a:t>
            </a:r>
            <a:r>
              <a:rPr lang="en-US" sz="2600" dirty="0" err="1"/>
              <a:t>năm</a:t>
            </a:r>
            <a:r>
              <a:rPr lang="en-US" sz="2600" dirty="0"/>
              <a:t>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11</a:t>
            </a:fld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0209C-CBA9-45D1-BCE1-EDD5FFAF50A1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804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029" y="1275556"/>
            <a:ext cx="5867400" cy="715962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effectLst/>
              </a:rPr>
              <a:t>Robert </a:t>
            </a:r>
            <a:r>
              <a:rPr lang="en-GB" sz="2800" dirty="0" err="1">
                <a:solidFill>
                  <a:schemeClr val="accent6"/>
                </a:solidFill>
                <a:effectLst/>
              </a:rPr>
              <a:t>Noyce</a:t>
            </a:r>
            <a:r>
              <a:rPr lang="en-GB" sz="2800" dirty="0">
                <a:solidFill>
                  <a:schemeClr val="accent6"/>
                </a:solidFill>
                <a:effectLst/>
              </a:rPr>
              <a:t>, 1927 - 1990</a:t>
            </a:r>
            <a:endParaRPr lang="en-US" sz="2800" dirty="0">
              <a:solidFill>
                <a:schemeClr val="accent6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057400"/>
            <a:ext cx="5410200" cy="4800600"/>
          </a:xfrm>
        </p:spPr>
        <p:txBody>
          <a:bodyPr>
            <a:normAutofit/>
          </a:bodyPr>
          <a:lstStyle/>
          <a:p>
            <a:r>
              <a:rPr lang="en-US" sz="2400" dirty="0" err="1"/>
              <a:t>Biệt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“</a:t>
            </a:r>
            <a:r>
              <a:rPr lang="en-US" sz="2400" dirty="0" err="1"/>
              <a:t>ông</a:t>
            </a:r>
            <a:r>
              <a:rPr lang="en-US" sz="2400" dirty="0"/>
              <a:t> </a:t>
            </a:r>
            <a:r>
              <a:rPr lang="en-US" sz="2400" dirty="0" err="1"/>
              <a:t>chủ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thung</a:t>
            </a:r>
            <a:r>
              <a:rPr lang="en-US" sz="2400" dirty="0"/>
              <a:t> </a:t>
            </a:r>
            <a:r>
              <a:rPr lang="en-US" sz="2400" dirty="0" err="1"/>
              <a:t>lũng</a:t>
            </a:r>
            <a:r>
              <a:rPr lang="en-US" sz="2400" dirty="0"/>
              <a:t> Silicon” (Mayor of Silicon Valley)</a:t>
            </a:r>
          </a:p>
          <a:p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sáng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</a:t>
            </a:r>
            <a:r>
              <a:rPr lang="en-US" sz="2400" dirty="0" err="1"/>
              <a:t>dẫn</a:t>
            </a:r>
            <a:r>
              <a:rPr lang="en-US" sz="2400" dirty="0"/>
              <a:t> Fairchild </a:t>
            </a:r>
            <a:r>
              <a:rPr lang="en-US" sz="2400" dirty="0" err="1"/>
              <a:t>năm</a:t>
            </a:r>
            <a:r>
              <a:rPr lang="en-US" sz="2400" dirty="0"/>
              <a:t> 1957</a:t>
            </a:r>
          </a:p>
          <a:p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sáng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Intel </a:t>
            </a:r>
            <a:r>
              <a:rPr lang="en-US" sz="2400" dirty="0" err="1"/>
              <a:t>năm</a:t>
            </a:r>
            <a:r>
              <a:rPr lang="en-US" sz="2400" dirty="0"/>
              <a:t> 1968 </a:t>
            </a:r>
            <a:r>
              <a:rPr lang="en-US" sz="2400" dirty="0" err="1"/>
              <a:t>với</a:t>
            </a:r>
            <a:r>
              <a:rPr lang="en-US" sz="2400" dirty="0"/>
              <a:t> Gordon Moore </a:t>
            </a:r>
          </a:p>
          <a:p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minh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(integrated circuit) </a:t>
            </a:r>
            <a:r>
              <a:rPr lang="en-US" sz="2400" dirty="0" err="1"/>
              <a:t>với</a:t>
            </a:r>
            <a:r>
              <a:rPr lang="en-US" sz="2400" dirty="0"/>
              <a:t> Jack </a:t>
            </a:r>
            <a:r>
              <a:rPr lang="en-US" sz="2400" dirty="0" err="1"/>
              <a:t>Kilby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12</a:t>
            </a:fld>
            <a:endParaRPr kumimoji="0"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33537"/>
            <a:ext cx="25050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5943600"/>
            <a:ext cx="505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Nguồn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http://en.wikipedia.org/wiki/Robert_Noyce</a:t>
            </a: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72D6-77CD-4692-97F5-EB239F418478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685800" y="0"/>
            <a:ext cx="749808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aseline="0">
                <a:solidFill>
                  <a:srgbClr val="3366CC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kern="0" dirty="0" err="1"/>
              <a:t>Tổng</a:t>
            </a:r>
            <a:r>
              <a:rPr lang="en-GB" kern="0" dirty="0"/>
              <a:t> </a:t>
            </a:r>
            <a:r>
              <a:rPr lang="en-GB" kern="0" dirty="0" err="1"/>
              <a:t>quan</a:t>
            </a:r>
            <a:endParaRPr lang="en-US" i="1" kern="0" dirty="0"/>
          </a:p>
        </p:txBody>
      </p:sp>
    </p:spTree>
    <p:extLst>
      <p:ext uri="{BB962C8B-B14F-4D97-AF65-F5344CB8AC3E}">
        <p14:creationId xmlns:p14="http://schemas.microsoft.com/office/powerpoint/2010/main" val="3690865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295400"/>
            <a:ext cx="4953000" cy="715962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solidFill>
                  <a:schemeClr val="accent6"/>
                </a:solidFill>
                <a:effectLst/>
              </a:rPr>
              <a:t>Gordon Moore, 1929 - </a:t>
            </a:r>
            <a:endParaRPr lang="en-US" sz="2800" dirty="0">
              <a:solidFill>
                <a:schemeClr val="accent6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5943600" cy="4800600"/>
          </a:xfrm>
        </p:spPr>
        <p:txBody>
          <a:bodyPr>
            <a:normAutofit/>
          </a:bodyPr>
          <a:lstStyle/>
          <a:p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sáng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ty</a:t>
            </a:r>
            <a:r>
              <a:rPr lang="en-US" sz="2400" dirty="0"/>
              <a:t> Intel </a:t>
            </a:r>
            <a:r>
              <a:rPr lang="en-US" sz="2400" dirty="0" err="1"/>
              <a:t>năm</a:t>
            </a:r>
            <a:r>
              <a:rPr lang="en-US" sz="2400" dirty="0"/>
              <a:t> 1968 </a:t>
            </a:r>
            <a:r>
              <a:rPr lang="en-US" sz="2400" dirty="0" err="1"/>
              <a:t>với</a:t>
            </a:r>
            <a:r>
              <a:rPr lang="en-US" sz="2400" dirty="0"/>
              <a:t> Robert </a:t>
            </a:r>
            <a:r>
              <a:rPr lang="en-US" sz="2400" dirty="0" err="1"/>
              <a:t>Noyce</a:t>
            </a:r>
            <a:endParaRPr lang="en-US" sz="2400" dirty="0"/>
          </a:p>
          <a:p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giả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luật</a:t>
            </a:r>
            <a:r>
              <a:rPr lang="en-US" sz="2400" dirty="0"/>
              <a:t> Moore (Moore’s law) </a:t>
            </a:r>
            <a:r>
              <a:rPr lang="en-US" sz="2400" dirty="0" err="1"/>
              <a:t>nổi</a:t>
            </a:r>
            <a:r>
              <a:rPr lang="en-US" sz="2400" dirty="0"/>
              <a:t> </a:t>
            </a:r>
            <a:r>
              <a:rPr lang="en-US" sz="2400" dirty="0" err="1"/>
              <a:t>tiếng</a:t>
            </a:r>
            <a:r>
              <a:rPr lang="en-US" sz="2400"/>
              <a:t>: </a:t>
            </a:r>
            <a:br>
              <a:rPr lang="en-US" sz="2400"/>
            </a:br>
            <a:r>
              <a:rPr lang="en-US" sz="2400"/>
              <a:t>   </a:t>
            </a:r>
            <a:r>
              <a:rPr lang="en-US" sz="2400">
                <a:solidFill>
                  <a:srgbClr val="0000CC"/>
                </a:solidFill>
              </a:rPr>
              <a:t>Số </a:t>
            </a:r>
            <a:r>
              <a:rPr lang="en-US" sz="2400" dirty="0" err="1">
                <a:solidFill>
                  <a:srgbClr val="0000CC"/>
                </a:solidFill>
              </a:rPr>
              <a:t>lượng</a:t>
            </a:r>
            <a:r>
              <a:rPr lang="en-US" sz="2400" dirty="0">
                <a:solidFill>
                  <a:srgbClr val="0000CC"/>
                </a:solidFill>
              </a:rPr>
              <a:t> transistor </a:t>
            </a:r>
            <a:r>
              <a:rPr lang="en-US" sz="2400" dirty="0" err="1">
                <a:solidFill>
                  <a:srgbClr val="0000CC"/>
                </a:solidFill>
              </a:rPr>
              <a:t>trên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mạch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tích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hợp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sẽ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tăng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xấp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xỉ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gấp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đôi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sau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 err="1">
                <a:solidFill>
                  <a:srgbClr val="0000CC"/>
                </a:solidFill>
              </a:rPr>
              <a:t>mỗi</a:t>
            </a:r>
            <a:r>
              <a:rPr lang="en-US" sz="2400" dirty="0">
                <a:solidFill>
                  <a:srgbClr val="0000CC"/>
                </a:solidFill>
              </a:rPr>
              <a:t> 2 </a:t>
            </a:r>
            <a:r>
              <a:rPr lang="en-US" sz="2400" dirty="0" err="1">
                <a:solidFill>
                  <a:srgbClr val="0000CC"/>
                </a:solidFill>
              </a:rPr>
              <a:t>năm</a:t>
            </a:r>
            <a:r>
              <a:rPr lang="en-US" sz="2400" dirty="0">
                <a:solidFill>
                  <a:srgbClr val="0000CC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000" dirty="0">
                <a:hlinkClick r:id="rId2"/>
              </a:rPr>
              <a:t>http://en.wikipedia.org/wiki/Moore%27s_Law</a:t>
            </a:r>
            <a:r>
              <a:rPr lang="en-US" sz="2000" dirty="0"/>
              <a:t> </a:t>
            </a:r>
            <a:r>
              <a:rPr lang="en-US" sz="2400" dirty="0"/>
              <a:t>) </a:t>
            </a:r>
          </a:p>
          <a:p>
            <a:pPr marL="290513" indent="0">
              <a:buNone/>
            </a:pP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luật</a:t>
            </a:r>
            <a:r>
              <a:rPr lang="en-US" sz="2400" dirty="0"/>
              <a:t> Moore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năm</a:t>
            </a:r>
            <a:r>
              <a:rPr lang="en-US" sz="2400" dirty="0"/>
              <a:t> 1965.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13</a:t>
            </a:fld>
            <a:endParaRPr kumimoji="0"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00200"/>
            <a:ext cx="2369504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7770F-5655-40EC-843E-165AAC255F9B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85800" y="0"/>
            <a:ext cx="749808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aseline="0">
                <a:solidFill>
                  <a:srgbClr val="3366CC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kern="0" dirty="0" err="1"/>
              <a:t>Tổng</a:t>
            </a:r>
            <a:r>
              <a:rPr lang="en-GB" kern="0" dirty="0"/>
              <a:t> </a:t>
            </a:r>
            <a:r>
              <a:rPr lang="en-GB" kern="0" dirty="0" err="1"/>
              <a:t>quan</a:t>
            </a:r>
            <a:endParaRPr lang="en-US" i="1" kern="0" dirty="0"/>
          </a:p>
        </p:txBody>
      </p:sp>
    </p:spTree>
    <p:extLst>
      <p:ext uri="{BB962C8B-B14F-4D97-AF65-F5344CB8AC3E}">
        <p14:creationId xmlns:p14="http://schemas.microsoft.com/office/powerpoint/2010/main" val="236694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14</a:t>
            </a:fld>
            <a:endParaRPr kumimoji="0"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16394"/>
            <a:ext cx="7117080" cy="483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1E30-5EC2-458C-BCA7-C1DE573A9307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85800" y="0"/>
            <a:ext cx="749808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aseline="0">
                <a:solidFill>
                  <a:srgbClr val="3366CC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kern="0" dirty="0" err="1"/>
              <a:t>Tổng</a:t>
            </a:r>
            <a:r>
              <a:rPr lang="en-GB" kern="0" dirty="0"/>
              <a:t> </a:t>
            </a:r>
            <a:r>
              <a:rPr lang="en-GB" kern="0" dirty="0" err="1"/>
              <a:t>quan</a:t>
            </a:r>
            <a:endParaRPr lang="en-US" i="1" kern="0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251520" y="1371600"/>
            <a:ext cx="8640960" cy="4824536"/>
          </a:xfrm>
        </p:spPr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Moore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vi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</p:spTree>
    <p:extLst>
      <p:ext uri="{BB962C8B-B14F-4D97-AF65-F5344CB8AC3E}">
        <p14:creationId xmlns:p14="http://schemas.microsoft.com/office/powerpoint/2010/main" val="1807067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498080" cy="990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GB" dirty="0" err="1"/>
              <a:t>Tổng</a:t>
            </a:r>
            <a:r>
              <a:rPr lang="en-GB" dirty="0"/>
              <a:t> </a:t>
            </a:r>
            <a:r>
              <a:rPr lang="en-GB" dirty="0" err="1"/>
              <a:t>quan</a:t>
            </a:r>
            <a:endParaRPr lang="en-US" i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15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244D-755D-4270-BF3A-0E72DA34FAA7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51520" y="1447800"/>
            <a:ext cx="8640960" cy="4824536"/>
          </a:xfrm>
        </p:spPr>
        <p:txBody>
          <a:bodyPr/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(Analog)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(Digital)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(Analog)</a:t>
            </a:r>
          </a:p>
          <a:p>
            <a:pPr marL="1206500" lvl="1" indent="-342900" algn="just">
              <a:buFont typeface="Wingdings" panose="05000000000000000000" pitchFamily="2" charset="2"/>
              <a:buChar char="v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Micro)</a:t>
            </a:r>
          </a:p>
          <a:p>
            <a:pPr marL="939546" lvl="1" indent="-457200" algn="just">
              <a:buFont typeface="Wingdings" panose="05000000000000000000" pitchFamily="2" charset="2"/>
              <a:buChar char="q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(Digital)</a:t>
            </a:r>
          </a:p>
          <a:p>
            <a:pPr marL="1206500" lvl="1" indent="-342900" algn="just">
              <a:buFont typeface="Wingdings" panose="05000000000000000000" pitchFamily="2" charset="2"/>
              <a:buChar char="v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rời</a:t>
            </a:r>
            <a:r>
              <a:rPr lang="en-US" dirty="0"/>
              <a:t> </a:t>
            </a:r>
            <a:r>
              <a:rPr lang="en-US" dirty="0" err="1"/>
              <a:t>rạc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0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1(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hay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đèn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14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498080" cy="990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GB" dirty="0" err="1"/>
              <a:t>Tổng</a:t>
            </a:r>
            <a:r>
              <a:rPr lang="en-GB" dirty="0"/>
              <a:t> </a:t>
            </a:r>
            <a:r>
              <a:rPr lang="en-GB" dirty="0" err="1"/>
              <a:t>quan</a:t>
            </a:r>
            <a:endParaRPr lang="en-US" i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16</a:t>
            </a:fld>
            <a:endParaRPr kumimoji="0"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0" y="6248400"/>
            <a:ext cx="4191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Analog signal	           Digital signal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59" y="3651636"/>
            <a:ext cx="5383053" cy="267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7BF1-2085-43C8-AC0E-8F2DE9BD9B8F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219200"/>
            <a:ext cx="8640960" cy="4824536"/>
          </a:xfrm>
        </p:spPr>
        <p:txBody>
          <a:bodyPr/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(Analog)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(Digital)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(analog system)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(digital system)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17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5410200" cy="1676399"/>
          </a:xfrm>
        </p:spPr>
        <p:txBody>
          <a:bodyPr>
            <a:normAutofit/>
          </a:bodyPr>
          <a:lstStyle/>
          <a:p>
            <a:pPr>
              <a:buClr>
                <a:srgbClr val="0000CC"/>
              </a:buClr>
              <a:buFont typeface="Wingdings" pitchFamily="2" charset="2"/>
              <a:buChar char="v"/>
            </a:pPr>
            <a:r>
              <a:rPr lang="en-US" sz="2400" b="1" dirty="0"/>
              <a:t> </a:t>
            </a:r>
            <a:r>
              <a:rPr lang="en-US" sz="2400" b="1" dirty="0" err="1"/>
              <a:t>Tín</a:t>
            </a:r>
            <a:r>
              <a:rPr lang="en-US" sz="2400" b="1" dirty="0"/>
              <a:t> </a:t>
            </a:r>
            <a:r>
              <a:rPr lang="en-US" sz="2400" b="1" dirty="0" err="1"/>
              <a:t>hiệu</a:t>
            </a:r>
            <a:r>
              <a:rPr lang="en-US" sz="2400" b="1" dirty="0"/>
              <a:t> </a:t>
            </a:r>
            <a:r>
              <a:rPr lang="en-US" sz="2400" b="1" dirty="0" err="1"/>
              <a:t>tương</a:t>
            </a:r>
            <a:r>
              <a:rPr lang="en-US" sz="2400" b="1" dirty="0"/>
              <a:t> </a:t>
            </a:r>
            <a:r>
              <a:rPr lang="en-US" sz="2400" b="1" dirty="0" err="1"/>
              <a:t>tự</a:t>
            </a:r>
            <a:r>
              <a:rPr lang="en-US" sz="2400" b="1" dirty="0"/>
              <a:t> </a:t>
            </a:r>
            <a:br>
              <a:rPr lang="en-US" sz="2400" dirty="0"/>
            </a:br>
            <a:r>
              <a:rPr lang="en-US" sz="2400" dirty="0"/>
              <a:t>  (Analog signal)</a:t>
            </a:r>
          </a:p>
          <a:p>
            <a:pPr marL="0" indent="0">
              <a:buNone/>
            </a:pPr>
            <a:r>
              <a:rPr lang="en-US" sz="2200" dirty="0"/>
              <a:t>- </a:t>
            </a:r>
            <a:r>
              <a:rPr lang="en-US" sz="2200" dirty="0" err="1"/>
              <a:t>Điện</a:t>
            </a:r>
            <a:r>
              <a:rPr lang="en-US" sz="2200" dirty="0"/>
              <a:t> </a:t>
            </a:r>
            <a:r>
              <a:rPr lang="en-US" sz="2200" dirty="0" err="1"/>
              <a:t>áp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dây</a:t>
            </a:r>
            <a:r>
              <a:rPr lang="en-US" sz="2200" dirty="0"/>
              <a:t> </a:t>
            </a:r>
            <a:r>
              <a:rPr lang="en-US" sz="2200" dirty="0" err="1"/>
              <a:t>dẫn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Microphone</a:t>
            </a:r>
          </a:p>
          <a:p>
            <a:pPr marL="0" indent="0">
              <a:buNone/>
            </a:pPr>
            <a:r>
              <a:rPr lang="en-US" sz="2200" dirty="0"/>
              <a:t>- </a:t>
            </a:r>
            <a:r>
              <a:rPr lang="en-US" sz="2200" dirty="0" err="1"/>
              <a:t>Âm</a:t>
            </a:r>
            <a:r>
              <a:rPr lang="en-US" sz="2200" dirty="0"/>
              <a:t> </a:t>
            </a:r>
            <a:r>
              <a:rPr lang="en-US" sz="2200" dirty="0" err="1"/>
              <a:t>thanh</a:t>
            </a:r>
            <a:r>
              <a:rPr lang="en-US" sz="2200" dirty="0"/>
              <a:t> </a:t>
            </a:r>
            <a:r>
              <a:rPr lang="en-US" sz="2200" dirty="0" err="1"/>
              <a:t>truyền</a:t>
            </a:r>
            <a:r>
              <a:rPr lang="en-US" sz="2200" dirty="0"/>
              <a:t> </a:t>
            </a:r>
            <a:r>
              <a:rPr lang="en-US" sz="2200" dirty="0" err="1"/>
              <a:t>đến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Microphone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17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9400"/>
            <a:ext cx="38957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2590800"/>
            <a:ext cx="29527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227320" y="1219200"/>
            <a:ext cx="3840480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en-US" sz="2400" b="1" dirty="0"/>
              <a:t> </a:t>
            </a:r>
            <a:r>
              <a:rPr lang="en-US" sz="2400" b="1" dirty="0" err="1"/>
              <a:t>Tín</a:t>
            </a:r>
            <a:r>
              <a:rPr lang="en-US" sz="2400" b="1" dirty="0"/>
              <a:t> </a:t>
            </a:r>
            <a:r>
              <a:rPr lang="en-US" sz="2400" b="1" dirty="0" err="1"/>
              <a:t>hiệu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br>
              <a:rPr lang="en-US" sz="2400" dirty="0"/>
            </a:br>
            <a:r>
              <a:rPr lang="en-US" sz="2400" dirty="0"/>
              <a:t>  (Digital signal)</a:t>
            </a:r>
          </a:p>
          <a:p>
            <a:pPr marL="0" indent="0">
              <a:buFont typeface="Arial" pitchFamily="34" charset="0"/>
              <a:buNone/>
            </a:pPr>
            <a:r>
              <a:rPr lang="en-US" sz="2200" dirty="0"/>
              <a:t> - </a:t>
            </a:r>
            <a:r>
              <a:rPr lang="en-US" sz="2200" dirty="0" err="1"/>
              <a:t>Nút</a:t>
            </a:r>
            <a:r>
              <a:rPr lang="en-US" sz="2200" dirty="0"/>
              <a:t> </a:t>
            </a:r>
            <a:r>
              <a:rPr lang="en-US" sz="2200" dirty="0" err="1"/>
              <a:t>nhấn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bàn</a:t>
            </a:r>
            <a:r>
              <a:rPr lang="en-US" sz="2200" dirty="0"/>
              <a:t> </a:t>
            </a:r>
            <a:r>
              <a:rPr lang="en-US" sz="2200" dirty="0" err="1"/>
              <a:t>phím</a:t>
            </a:r>
            <a:endParaRPr lang="en-US" sz="22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105400" y="13716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E9FE-20B7-4F43-9404-20222622D5F1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685800" y="0"/>
            <a:ext cx="749808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aseline="0">
                <a:solidFill>
                  <a:srgbClr val="3366CC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3366CC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kern="0" dirty="0" err="1"/>
              <a:t>Tổng</a:t>
            </a:r>
            <a:r>
              <a:rPr lang="en-GB" kern="0" dirty="0"/>
              <a:t> </a:t>
            </a:r>
            <a:r>
              <a:rPr lang="en-GB" kern="0" dirty="0" err="1"/>
              <a:t>quan</a:t>
            </a:r>
            <a:endParaRPr lang="en-US" i="1" kern="0" dirty="0"/>
          </a:p>
        </p:txBody>
      </p:sp>
    </p:spTree>
    <p:extLst>
      <p:ext uri="{BB962C8B-B14F-4D97-AF65-F5344CB8AC3E}">
        <p14:creationId xmlns:p14="http://schemas.microsoft.com/office/powerpoint/2010/main" val="582683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/>
          <a:lstStyle/>
          <a:p>
            <a:pPr algn="ctr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4267200"/>
            <a:ext cx="82296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noProof="0" dirty="0">
                <a:latin typeface="Times New Roman" pitchFamily="18" charset="0"/>
                <a:cs typeface="Times New Roman" pitchFamily="18" charset="0"/>
              </a:rPr>
              <a:t>Answer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lphaLcParenBoth"/>
              <a:tabLst/>
              <a:defRPr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(digital)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lphaLcParenBoth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Tương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tự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(a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nalog)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AutoNum type="alphaLcParenBoth"/>
              <a:defRPr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(analog)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lphaLcParenBoth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Tương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tự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nếu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kiểu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xoay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Số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nếu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kiểu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bấm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nút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Slide Number Placeholder 9"/>
          <p:cNvSpPr txBox="1">
            <a:spLocks/>
          </p:cNvSpPr>
          <p:nvPr/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4C92D-0306-4E69-9CD3-20855E84965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4357690"/>
            <a:ext cx="6781800" cy="227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72CE-4D79-45E3-BE40-D6C7C7D8D0B8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hay </a:t>
            </a:r>
            <a:r>
              <a:rPr lang="en-US" dirty="0" err="1"/>
              <a:t>Số</a:t>
            </a:r>
            <a:r>
              <a:rPr lang="en-US" dirty="0"/>
              <a:t>?</a:t>
            </a:r>
          </a:p>
          <a:p>
            <a:pPr marL="914400" lvl="1" indent="-457200">
              <a:buAutoNum type="alphaLcParenBoth"/>
            </a:pP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  <a:p>
            <a:pPr marL="914400" lvl="1" indent="-457200">
              <a:buAutoNum type="alphaLcParenBoth"/>
            </a:pP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ổ </a:t>
            </a:r>
            <a:r>
              <a:rPr lang="en-US" dirty="0" err="1"/>
              <a:t>cắm</a:t>
            </a:r>
            <a:endParaRPr lang="en-US" dirty="0"/>
          </a:p>
          <a:p>
            <a:pPr marL="914400" lvl="1" indent="-457200">
              <a:buAutoNum type="alphaLcParenBoth"/>
            </a:pP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</a:p>
          <a:p>
            <a:pPr marL="914400" lvl="1" indent="-457200">
              <a:buAutoNum type="alphaLcParenBoth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/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Radio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err="1"/>
              <a:t>thống</a:t>
            </a:r>
            <a:r>
              <a:rPr lang="en-US" sz="3200"/>
              <a:t> số ngày nay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4830763"/>
          </a:xfrm>
        </p:spPr>
        <p:txBody>
          <a:bodyPr>
            <a:normAutofit/>
          </a:bodyPr>
          <a:lstStyle/>
          <a:p>
            <a:r>
              <a:rPr lang="en-US" sz="2600" dirty="0" err="1"/>
              <a:t>Ngày</a:t>
            </a:r>
            <a:r>
              <a:rPr lang="en-US" sz="2600" dirty="0"/>
              <a:t> nay, </a:t>
            </a:r>
            <a:r>
              <a:rPr lang="en-US" sz="2600" dirty="0" err="1"/>
              <a:t>thuật</a:t>
            </a:r>
            <a:r>
              <a:rPr lang="en-US" sz="2600" dirty="0"/>
              <a:t> </a:t>
            </a:r>
            <a:r>
              <a:rPr lang="en-US" sz="2600" dirty="0" err="1"/>
              <a:t>ngữ</a:t>
            </a:r>
            <a:r>
              <a:rPr lang="en-US" sz="2600" dirty="0"/>
              <a:t> “</a:t>
            </a:r>
            <a:r>
              <a:rPr lang="en-US" sz="2600" dirty="0" err="1"/>
              <a:t>Số</a:t>
            </a:r>
            <a:r>
              <a:rPr lang="en-US" sz="2600" dirty="0"/>
              <a:t>” </a:t>
            </a:r>
            <a:r>
              <a:rPr lang="en-US" sz="2600" dirty="0" err="1"/>
              <a:t>hoặc</a:t>
            </a:r>
            <a:r>
              <a:rPr lang="en-US" sz="2600" dirty="0"/>
              <a:t> “</a:t>
            </a:r>
            <a:r>
              <a:rPr lang="en-US" sz="2600" dirty="0" err="1"/>
              <a:t>kỹ</a:t>
            </a:r>
            <a:r>
              <a:rPr lang="en-US" sz="2600" dirty="0"/>
              <a:t> </a:t>
            </a:r>
            <a:r>
              <a:rPr lang="en-US" sz="2600" dirty="0" err="1"/>
              <a:t>thuật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” </a:t>
            </a:r>
            <a:r>
              <a:rPr lang="en-US" sz="2600" dirty="0" err="1"/>
              <a:t>đã</a:t>
            </a:r>
            <a:r>
              <a:rPr lang="en-US" sz="2600" dirty="0"/>
              <a:t> </a:t>
            </a:r>
            <a:r>
              <a:rPr lang="en-US" sz="2600" dirty="0" err="1"/>
              <a:t>trở</a:t>
            </a:r>
            <a:r>
              <a:rPr lang="en-US" sz="2600" dirty="0"/>
              <a:t> </a:t>
            </a:r>
            <a:r>
              <a:rPr lang="en-US" sz="2600" dirty="0" err="1"/>
              <a:t>nên</a:t>
            </a:r>
            <a:r>
              <a:rPr lang="en-US" sz="2600" dirty="0"/>
              <a:t> </a:t>
            </a:r>
            <a:r>
              <a:rPr lang="en-US" sz="2600" dirty="0" err="1"/>
              <a:t>rất</a:t>
            </a:r>
            <a:r>
              <a:rPr lang="en-US" sz="2600" dirty="0"/>
              <a:t> </a:t>
            </a:r>
            <a:r>
              <a:rPr lang="en-US" sz="2600" dirty="0" err="1"/>
              <a:t>quen</a:t>
            </a:r>
            <a:r>
              <a:rPr lang="en-US" sz="2600" dirty="0"/>
              <a:t> </a:t>
            </a:r>
            <a:r>
              <a:rPr lang="en-US" sz="2600" dirty="0" err="1"/>
              <a:t>thuộc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 qua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sản</a:t>
            </a:r>
            <a:r>
              <a:rPr lang="en-US" sz="2600" dirty="0"/>
              <a:t> </a:t>
            </a:r>
            <a:r>
              <a:rPr lang="en-US" sz="2600" dirty="0" err="1"/>
              <a:t>phẩm</a:t>
            </a:r>
            <a:r>
              <a:rPr lang="en-US" sz="2600" dirty="0"/>
              <a:t> </a:t>
            </a:r>
            <a:r>
              <a:rPr lang="en-US" sz="2600" dirty="0" err="1"/>
              <a:t>được</a:t>
            </a:r>
            <a:r>
              <a:rPr lang="en-US" sz="2600" dirty="0"/>
              <a:t> </a:t>
            </a:r>
            <a:r>
              <a:rPr lang="en-US" sz="2600" dirty="0" err="1"/>
              <a:t>sử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</a:t>
            </a:r>
            <a:r>
              <a:rPr lang="en-US" sz="2600" dirty="0" err="1"/>
              <a:t>rộng</a:t>
            </a:r>
            <a:r>
              <a:rPr lang="en-US" sz="2600" dirty="0"/>
              <a:t> </a:t>
            </a:r>
            <a:r>
              <a:rPr lang="en-US" sz="2600" dirty="0" err="1"/>
              <a:t>rãi</a:t>
            </a:r>
            <a:r>
              <a:rPr lang="en-US" sz="2600" dirty="0"/>
              <a:t>: computer, </a:t>
            </a:r>
            <a:r>
              <a:rPr lang="en-US" sz="2600" dirty="0" err="1"/>
              <a:t>điện</a:t>
            </a:r>
            <a:r>
              <a:rPr lang="en-US" sz="2600" dirty="0"/>
              <a:t> </a:t>
            </a:r>
            <a:r>
              <a:rPr lang="en-US" sz="2600" dirty="0" err="1"/>
              <a:t>thoại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 </a:t>
            </a:r>
            <a:r>
              <a:rPr lang="en-US" sz="2600" dirty="0" err="1"/>
              <a:t>minh</a:t>
            </a:r>
            <a:r>
              <a:rPr lang="en-US" sz="2600" dirty="0"/>
              <a:t>, </a:t>
            </a:r>
            <a:r>
              <a:rPr lang="en-US" sz="2600" dirty="0" err="1"/>
              <a:t>máy</a:t>
            </a:r>
            <a:r>
              <a:rPr lang="en-US" sz="2600" dirty="0"/>
              <a:t> </a:t>
            </a:r>
            <a:r>
              <a:rPr lang="en-US" sz="2600" dirty="0" err="1"/>
              <a:t>tính</a:t>
            </a:r>
            <a:r>
              <a:rPr lang="en-US" sz="2600" dirty="0"/>
              <a:t> </a:t>
            </a:r>
            <a:r>
              <a:rPr lang="en-US" sz="2600" dirty="0" err="1"/>
              <a:t>bảng</a:t>
            </a:r>
            <a:r>
              <a:rPr lang="en-US" sz="2600" dirty="0"/>
              <a:t>, </a:t>
            </a:r>
            <a:r>
              <a:rPr lang="en-US" sz="2600" dirty="0" err="1"/>
              <a:t>máy</a:t>
            </a:r>
            <a:r>
              <a:rPr lang="en-US" sz="2600" dirty="0"/>
              <a:t> </a:t>
            </a:r>
            <a:r>
              <a:rPr lang="en-US" sz="2600" dirty="0" err="1"/>
              <a:t>nghe</a:t>
            </a:r>
            <a:r>
              <a:rPr lang="en-US" sz="2600" dirty="0"/>
              <a:t> </a:t>
            </a:r>
            <a:r>
              <a:rPr lang="en-US" sz="2600" dirty="0" err="1"/>
              <a:t>nhạc</a:t>
            </a:r>
            <a:r>
              <a:rPr lang="en-US" sz="2600" dirty="0"/>
              <a:t>, </a:t>
            </a:r>
            <a:r>
              <a:rPr lang="en-US" sz="2600" dirty="0" err="1"/>
              <a:t>máy</a:t>
            </a:r>
            <a:r>
              <a:rPr lang="en-US" sz="2600" dirty="0"/>
              <a:t> </a:t>
            </a:r>
            <a:r>
              <a:rPr lang="en-US" sz="2600" dirty="0" err="1"/>
              <a:t>chụp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/quay </a:t>
            </a:r>
            <a:r>
              <a:rPr lang="en-US" sz="2600" dirty="0" err="1"/>
              <a:t>phim</a:t>
            </a:r>
            <a:r>
              <a:rPr lang="en-US" sz="2600" dirty="0"/>
              <a:t>,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động</a:t>
            </a:r>
            <a:r>
              <a:rPr lang="en-US" sz="2600" dirty="0"/>
              <a:t> </a:t>
            </a:r>
            <a:r>
              <a:rPr lang="en-US" sz="2600" dirty="0" err="1"/>
              <a:t>hóa</a:t>
            </a:r>
            <a:r>
              <a:rPr lang="en-US" sz="2600" dirty="0"/>
              <a:t>, robots,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, </a:t>
            </a:r>
            <a:r>
              <a:rPr lang="en-US" sz="2600" dirty="0" err="1"/>
              <a:t>truyền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trí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endParaRPr lang="en-US" dirty="0"/>
          </a:p>
        </p:txBody>
      </p:sp>
      <p:sp>
        <p:nvSpPr>
          <p:cNvPr id="4" name="Slide Number Placeholder 9"/>
          <p:cNvSpPr txBox="1">
            <a:spLocks/>
          </p:cNvSpPr>
          <p:nvPr/>
        </p:nvSpPr>
        <p:spPr>
          <a:xfrm>
            <a:off x="8613648" y="6324600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4C92D-0306-4E69-9CD3-20855E84965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28999"/>
            <a:ext cx="6676265" cy="166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24" y="5029200"/>
            <a:ext cx="4332950" cy="170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224" y="5177517"/>
            <a:ext cx="1774976" cy="163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666E1-331D-4831-913D-8FB518EA7038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419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34150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3B79-233D-4425-B2D6-827601653017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b="1" dirty="0" err="1"/>
              <a:t>Môn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:     	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	</a:t>
            </a:r>
            <a:r>
              <a:rPr lang="en-US" b="1" dirty="0"/>
              <a:t>  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b="1" dirty="0" err="1"/>
              <a:t>Giảng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:   </a:t>
            </a:r>
            <a:r>
              <a:rPr lang="en-US" dirty="0"/>
              <a:t>	TS. </a:t>
            </a: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Huy</a:t>
            </a:r>
            <a:endParaRPr lang="en-US" b="1" dirty="0"/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b="1" dirty="0"/>
              <a:t>Email:      	</a:t>
            </a:r>
            <a:r>
              <a:rPr lang="en-US" dirty="0"/>
              <a:t>huytl@uit.edu.vn</a:t>
            </a:r>
            <a:r>
              <a:rPr lang="en-US" b="1" dirty="0"/>
              <a:t>    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b="1" dirty="0" err="1"/>
              <a:t>Giờ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SV: 	</a:t>
            </a:r>
            <a:r>
              <a:rPr lang="en-US" dirty="0"/>
              <a:t>10h-11h </a:t>
            </a:r>
            <a:r>
              <a:rPr lang="en-US" dirty="0" err="1"/>
              <a:t>thứ</a:t>
            </a:r>
            <a:r>
              <a:rPr lang="en-US"/>
              <a:t> 5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tuần</a:t>
            </a:r>
            <a:endParaRPr lang="en-US" dirty="0"/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b="1" dirty="0" err="1"/>
              <a:t>Địa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: 	</a:t>
            </a:r>
            <a:r>
              <a:rPr lang="en-US" dirty="0"/>
              <a:t>E6.6</a:t>
            </a:r>
          </a:p>
        </p:txBody>
      </p:sp>
    </p:spTree>
    <p:extLst>
      <p:ext uri="{BB962C8B-B14F-4D97-AF65-F5344CB8AC3E}">
        <p14:creationId xmlns:p14="http://schemas.microsoft.com/office/powerpoint/2010/main" val="278722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715962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sz="3200" dirty="0" err="1"/>
              <a:t>thuận</a:t>
            </a:r>
            <a:r>
              <a:rPr lang="en-US" sz="3200" dirty="0"/>
              <a:t> </a:t>
            </a:r>
            <a:r>
              <a:rPr lang="en-US" sz="3200" dirty="0" err="1"/>
              <a:t>lợi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thao</a:t>
            </a:r>
            <a:r>
              <a:rPr lang="en-US" sz="3200" dirty="0"/>
              <a:t> </a:t>
            </a:r>
            <a:r>
              <a:rPr lang="en-US" sz="3200" dirty="0" err="1"/>
              <a:t>tác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endParaRPr lang="en-US" sz="3200" dirty="0"/>
          </a:p>
        </p:txBody>
      </p:sp>
      <p:sp>
        <p:nvSpPr>
          <p:cNvPr id="4" name="Slide Number Placeholder 9"/>
          <p:cNvSpPr txBox="1">
            <a:spLocks/>
          </p:cNvSpPr>
          <p:nvPr/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4C92D-0306-4E69-9CD3-20855E84965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C19D4-9E28-424E-A510-3BB54F5BB094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(noise)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Chip</a:t>
            </a:r>
          </a:p>
        </p:txBody>
      </p:sp>
    </p:spTree>
    <p:extLst>
      <p:ext uri="{BB962C8B-B14F-4D97-AF65-F5344CB8AC3E}">
        <p14:creationId xmlns:p14="http://schemas.microsoft.com/office/powerpoint/2010/main" val="225725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41437"/>
            <a:ext cx="8686800" cy="4830763"/>
          </a:xfrm>
        </p:spPr>
        <p:txBody>
          <a:bodyPr>
            <a:normAutofit/>
          </a:bodyPr>
          <a:lstStyle/>
          <a:p>
            <a:pPr>
              <a:buSzPct val="100000"/>
              <a:buFont typeface="Wingdings" panose="05000000000000000000" pitchFamily="2" charset="2"/>
              <a:buChar char=""/>
            </a:pP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tín</a:t>
            </a:r>
            <a:r>
              <a:rPr lang="en-US" sz="2600" dirty="0"/>
              <a:t> </a:t>
            </a:r>
            <a:r>
              <a:rPr lang="en-US" sz="2600" dirty="0" err="1"/>
              <a:t>hiệu</a:t>
            </a:r>
            <a:r>
              <a:rPr lang="en-US" sz="2600" dirty="0"/>
              <a:t>/</a:t>
            </a:r>
            <a:r>
              <a:rPr lang="en-US" sz="2600" dirty="0" err="1"/>
              <a:t>thành</a:t>
            </a:r>
            <a:r>
              <a:rPr lang="en-US" sz="2600" dirty="0"/>
              <a:t> </a:t>
            </a:r>
            <a:r>
              <a:rPr lang="en-US" sz="2600" dirty="0" err="1"/>
              <a:t>phần</a:t>
            </a:r>
            <a:r>
              <a:rPr lang="en-US" sz="2600" dirty="0"/>
              <a:t> </a:t>
            </a:r>
            <a:r>
              <a:rPr lang="en-US" sz="2600" dirty="0" err="1"/>
              <a:t>trong</a:t>
            </a:r>
            <a:r>
              <a:rPr lang="en-US" sz="2600" dirty="0"/>
              <a:t> </a:t>
            </a:r>
            <a:r>
              <a:rPr lang="en-US" sz="2600" dirty="0" err="1"/>
              <a:t>thế</a:t>
            </a:r>
            <a:r>
              <a:rPr lang="en-US" sz="2600" dirty="0"/>
              <a:t> </a:t>
            </a:r>
            <a:r>
              <a:rPr lang="en-US" sz="2600" dirty="0" err="1"/>
              <a:t>giới</a:t>
            </a:r>
            <a:r>
              <a:rPr lang="en-US" sz="2600" dirty="0"/>
              <a:t> </a:t>
            </a:r>
            <a:r>
              <a:rPr lang="en-US" sz="2600" dirty="0" err="1"/>
              <a:t>thực</a:t>
            </a:r>
            <a:r>
              <a:rPr lang="en-US" sz="2600" dirty="0"/>
              <a:t> </a:t>
            </a:r>
            <a:r>
              <a:rPr lang="en-US" sz="2600" dirty="0" err="1"/>
              <a:t>chủ</a:t>
            </a:r>
            <a:r>
              <a:rPr lang="en-US" sz="2600" dirty="0"/>
              <a:t> </a:t>
            </a:r>
            <a:r>
              <a:rPr lang="en-US" sz="2600" dirty="0" err="1"/>
              <a:t>yếu</a:t>
            </a:r>
            <a:r>
              <a:rPr lang="en-US" sz="2600" dirty="0"/>
              <a:t> </a:t>
            </a:r>
            <a:r>
              <a:rPr lang="en-US" sz="2600" dirty="0" err="1"/>
              <a:t>tồn</a:t>
            </a:r>
            <a:r>
              <a:rPr lang="en-US" sz="2600" dirty="0"/>
              <a:t> </a:t>
            </a:r>
            <a:r>
              <a:rPr lang="en-US" sz="2600" dirty="0" err="1"/>
              <a:t>tại</a:t>
            </a:r>
            <a:r>
              <a:rPr lang="en-US" sz="2600" dirty="0"/>
              <a:t> ở </a:t>
            </a:r>
            <a:r>
              <a:rPr lang="en-US" sz="2600" dirty="0" err="1"/>
              <a:t>dạng</a:t>
            </a:r>
            <a:r>
              <a:rPr lang="en-US" sz="2600" dirty="0"/>
              <a:t> </a:t>
            </a:r>
            <a:r>
              <a:rPr lang="en-US" sz="2600" dirty="0" err="1"/>
              <a:t>tương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(analog): </a:t>
            </a:r>
            <a:r>
              <a:rPr lang="en-US" sz="2600" dirty="0" err="1"/>
              <a:t>nhiệt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, </a:t>
            </a:r>
            <a:r>
              <a:rPr lang="en-US" sz="2600" dirty="0" err="1"/>
              <a:t>áp</a:t>
            </a:r>
            <a:r>
              <a:rPr lang="en-US" sz="2600" dirty="0"/>
              <a:t> </a:t>
            </a:r>
            <a:r>
              <a:rPr lang="en-US" sz="2600" dirty="0" err="1"/>
              <a:t>suất</a:t>
            </a:r>
            <a:r>
              <a:rPr lang="en-US" sz="2600" dirty="0"/>
              <a:t>, </a:t>
            </a:r>
            <a:r>
              <a:rPr lang="en-US" sz="2600" dirty="0" err="1"/>
              <a:t>âm</a:t>
            </a:r>
            <a:r>
              <a:rPr lang="en-US" sz="2600" dirty="0"/>
              <a:t> </a:t>
            </a:r>
            <a:r>
              <a:rPr lang="en-US" sz="2600" dirty="0" err="1"/>
              <a:t>thanh</a:t>
            </a:r>
            <a:r>
              <a:rPr lang="en-US" sz="2600" dirty="0"/>
              <a:t>, </a:t>
            </a:r>
            <a:r>
              <a:rPr lang="en-US" sz="2600" dirty="0" err="1"/>
              <a:t>tốc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.</a:t>
            </a:r>
          </a:p>
          <a:p>
            <a:pPr>
              <a:buSzPct val="100000"/>
              <a:buFont typeface="Wingdings" panose="05000000000000000000" pitchFamily="2" charset="2"/>
              <a:buChar char=""/>
            </a:pPr>
            <a:r>
              <a:rPr lang="en-US" sz="2600" dirty="0" err="1"/>
              <a:t>Việc</a:t>
            </a:r>
            <a:r>
              <a:rPr lang="en-US" sz="2600" dirty="0"/>
              <a:t> </a:t>
            </a:r>
            <a:r>
              <a:rPr lang="en-US" sz="2600" dirty="0" err="1"/>
              <a:t>chuyển</a:t>
            </a:r>
            <a:r>
              <a:rPr lang="en-US" sz="2600" dirty="0"/>
              <a:t> </a:t>
            </a:r>
            <a:r>
              <a:rPr lang="en-US" sz="2600" dirty="0" err="1"/>
              <a:t>dữ</a:t>
            </a:r>
            <a:r>
              <a:rPr lang="en-US" sz="2600" dirty="0"/>
              <a:t> </a:t>
            </a:r>
            <a:r>
              <a:rPr lang="en-US" sz="2600" dirty="0" err="1"/>
              <a:t>liệu</a:t>
            </a:r>
            <a:r>
              <a:rPr lang="en-US" sz="2600" dirty="0"/>
              <a:t> </a:t>
            </a:r>
            <a:r>
              <a:rPr lang="en-US" sz="2600" dirty="0" err="1"/>
              <a:t>từ</a:t>
            </a:r>
            <a:r>
              <a:rPr lang="en-US" sz="2600" dirty="0"/>
              <a:t> </a:t>
            </a:r>
            <a:r>
              <a:rPr lang="en-US" sz="2600" dirty="0" err="1"/>
              <a:t>dạng</a:t>
            </a:r>
            <a:r>
              <a:rPr lang="en-US" sz="2600" dirty="0"/>
              <a:t> </a:t>
            </a:r>
            <a:r>
              <a:rPr lang="en-US" sz="2600" dirty="0" err="1"/>
              <a:t>tương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(analog) </a:t>
            </a:r>
            <a:r>
              <a:rPr lang="en-US" sz="2600" dirty="0" err="1"/>
              <a:t>về</a:t>
            </a:r>
            <a:r>
              <a:rPr lang="en-US" sz="2600" dirty="0"/>
              <a:t> </a:t>
            </a:r>
            <a:r>
              <a:rPr lang="en-US" sz="2600" dirty="0" err="1"/>
              <a:t>dạng</a:t>
            </a:r>
            <a:r>
              <a:rPr lang="en-US" sz="2600" dirty="0"/>
              <a:t> </a:t>
            </a:r>
            <a:r>
              <a:rPr lang="en-US" sz="2600" dirty="0" err="1"/>
              <a:t>dữ</a:t>
            </a:r>
            <a:r>
              <a:rPr lang="en-US" sz="2600" dirty="0"/>
              <a:t> </a:t>
            </a:r>
            <a:r>
              <a:rPr lang="en-US" sz="2600" dirty="0" err="1"/>
              <a:t>liệu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(digital)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xử</a:t>
            </a:r>
            <a:r>
              <a:rPr lang="en-US" sz="2600" dirty="0"/>
              <a:t> </a:t>
            </a:r>
            <a:r>
              <a:rPr lang="en-US" sz="2600" dirty="0" err="1"/>
              <a:t>lý</a:t>
            </a:r>
            <a:r>
              <a:rPr lang="en-US" sz="2600" dirty="0"/>
              <a:t>, </a:t>
            </a:r>
            <a:r>
              <a:rPr lang="en-US" sz="2600" dirty="0" err="1"/>
              <a:t>thông</a:t>
            </a:r>
            <a:r>
              <a:rPr lang="en-US" sz="2600" dirty="0"/>
              <a:t> </a:t>
            </a:r>
            <a:r>
              <a:rPr lang="en-US" sz="2600" dirty="0" err="1"/>
              <a:t>thường</a:t>
            </a:r>
            <a:r>
              <a:rPr lang="en-US" sz="2600" dirty="0"/>
              <a:t> 3 </a:t>
            </a:r>
            <a:r>
              <a:rPr lang="en-US" sz="2600" dirty="0" err="1"/>
              <a:t>bước</a:t>
            </a:r>
            <a:r>
              <a:rPr lang="en-US" sz="2600" dirty="0"/>
              <a:t> </a:t>
            </a:r>
            <a:r>
              <a:rPr lang="en-US" sz="2600" dirty="0" err="1"/>
              <a:t>sau</a:t>
            </a:r>
            <a:r>
              <a:rPr lang="en-US" sz="2600" dirty="0"/>
              <a:t> </a:t>
            </a:r>
            <a:r>
              <a:rPr lang="en-US" sz="2600" dirty="0" err="1"/>
              <a:t>được</a:t>
            </a:r>
            <a:r>
              <a:rPr lang="en-US" sz="2600" dirty="0"/>
              <a:t> </a:t>
            </a:r>
            <a:r>
              <a:rPr lang="en-US" sz="2600" dirty="0" err="1"/>
              <a:t>áp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:</a:t>
            </a:r>
          </a:p>
          <a:p>
            <a:pPr lvl="1">
              <a:buSzPct val="100000"/>
              <a:buFont typeface="Wingdings" panose="05000000000000000000" pitchFamily="2" charset="2"/>
              <a:buChar char="q"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 lvl="1">
              <a:buSzPct val="100000"/>
              <a:buFont typeface="Wingdings" panose="05000000000000000000" pitchFamily="2" charset="2"/>
              <a:buChar char="q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 lvl="1">
              <a:buSzPct val="100000"/>
              <a:buFont typeface="Wingdings" panose="05000000000000000000" pitchFamily="2" charset="2"/>
              <a:buChar char="q"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ở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.</a:t>
            </a:r>
          </a:p>
        </p:txBody>
      </p:sp>
      <p:sp>
        <p:nvSpPr>
          <p:cNvPr id="4" name="Slide Number Placeholder 9"/>
          <p:cNvSpPr txBox="1">
            <a:spLocks/>
          </p:cNvSpPr>
          <p:nvPr/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4C92D-0306-4E69-9CD3-20855E84965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C3B4-495A-44E1-B345-D2E6CF011044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715962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thao</a:t>
            </a:r>
            <a:r>
              <a:rPr lang="en-US" sz="3200" dirty="0"/>
              <a:t> </a:t>
            </a:r>
            <a:r>
              <a:rPr lang="en-US" sz="3200" dirty="0" err="1"/>
              <a:t>tác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9041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quado\Desktop\220px-Sampled.signal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6200"/>
            <a:ext cx="4242998" cy="239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60960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ADC</a:t>
            </a:r>
          </a:p>
        </p:txBody>
      </p:sp>
      <p:pic>
        <p:nvPicPr>
          <p:cNvPr id="5123" name="Picture 3" descr="C:\Users\quado\Desktop\220px-Zeroorderhold.signal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4276185" cy="244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91200" y="60960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DAC</a:t>
            </a:r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698" y="1371600"/>
            <a:ext cx="820610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 txBox="1">
            <a:spLocks/>
          </p:cNvSpPr>
          <p:nvPr/>
        </p:nvSpPr>
        <p:spPr>
          <a:xfrm>
            <a:off x="8613648" y="6457950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4C92D-0306-4E69-9CD3-20855E84965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6526-74A0-4E02-9002-2EB751BD2F8B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715962"/>
          </a:xfrm>
        </p:spPr>
        <p:txBody>
          <a:bodyPr>
            <a:noAutofit/>
          </a:bodyPr>
          <a:lstStyle/>
          <a:p>
            <a:pPr algn="ctr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(analog)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(digital)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152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1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520261"/>
              </p:ext>
            </p:extLst>
          </p:nvPr>
        </p:nvGraphicFramePr>
        <p:xfrm>
          <a:off x="2278063" y="3009900"/>
          <a:ext cx="4587875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4587120" imgH="1630800" progId="">
                  <p:embed/>
                </p:oleObj>
              </mc:Choice>
              <mc:Fallback>
                <p:oleObj name="CorelDRAW" r:id="rId3" imgW="4587120" imgH="1630800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3009900"/>
                        <a:ext cx="4587875" cy="163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23</a:t>
            </a:fld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EEB4-61CB-4628-9424-842BFB8EBD49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715962"/>
          </a:xfrm>
        </p:spPr>
        <p:txBody>
          <a:bodyPr>
            <a:noAutofit/>
          </a:bodyPr>
          <a:lstStyle/>
          <a:p>
            <a:pPr algn="ctr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(analog)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(digital)</a:t>
            </a:r>
            <a:endParaRPr lang="en-US" sz="3200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201288" y="1371600"/>
            <a:ext cx="864096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2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endParaRPr 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66708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24</a:t>
            </a:fld>
            <a:endParaRPr kumimoji="0"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70" y="3886200"/>
            <a:ext cx="78009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162050"/>
            <a:ext cx="78009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AEF7-87A8-4C50-AF46-6C40D7535530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715962"/>
          </a:xfrm>
        </p:spPr>
        <p:txBody>
          <a:bodyPr>
            <a:noAutofit/>
          </a:bodyPr>
          <a:lstStyle/>
          <a:p>
            <a:pPr algn="ctr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(analog)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(digital)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799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25</a:t>
            </a:fld>
            <a:endParaRPr kumimoji="0"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24800" cy="544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A80D1-FBFF-4A4E-8C2A-8C3DFFB1CBCF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715962"/>
          </a:xfrm>
        </p:spPr>
        <p:txBody>
          <a:bodyPr>
            <a:noAutofit/>
          </a:bodyPr>
          <a:lstStyle/>
          <a:p>
            <a:pPr algn="ctr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(analog)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(digital)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8252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 </a:t>
            </a:r>
            <a:r>
              <a:rPr lang="en-US" sz="3200" dirty="0" err="1"/>
              <a:t>thao</a:t>
            </a:r>
            <a:r>
              <a:rPr lang="en-US" sz="3200" dirty="0"/>
              <a:t> </a:t>
            </a:r>
            <a:r>
              <a:rPr lang="en-US" sz="3200" dirty="0" err="1"/>
              <a:t>tác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Nén</a:t>
            </a:r>
            <a:r>
              <a:rPr lang="en-US" sz="2600" dirty="0"/>
              <a:t> audio/video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giảm</a:t>
            </a:r>
            <a:r>
              <a:rPr lang="en-US" sz="2600" dirty="0"/>
              <a:t> dung </a:t>
            </a:r>
            <a:r>
              <a:rPr lang="en-US" sz="2600" dirty="0" err="1"/>
              <a:t>lượng</a:t>
            </a:r>
            <a:r>
              <a:rPr lang="en-US" sz="2600" dirty="0"/>
              <a:t>: MP3, MP4.</a:t>
            </a:r>
          </a:p>
          <a:p>
            <a:pPr marL="290513" indent="57150">
              <a:buNone/>
            </a:pPr>
            <a:r>
              <a:rPr lang="en-US" sz="2600" dirty="0" err="1"/>
              <a:t>Một</a:t>
            </a:r>
            <a:r>
              <a:rPr lang="en-US" sz="2600" dirty="0"/>
              <a:t> CD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thể</a:t>
            </a:r>
            <a:r>
              <a:rPr lang="en-US" sz="2600" dirty="0"/>
              <a:t> </a:t>
            </a:r>
            <a:r>
              <a:rPr lang="en-US" sz="2600" dirty="0" err="1"/>
              <a:t>lưu</a:t>
            </a:r>
            <a:r>
              <a:rPr lang="en-US" sz="2600" dirty="0"/>
              <a:t> </a:t>
            </a:r>
            <a:r>
              <a:rPr lang="en-US" sz="2600" dirty="0" err="1"/>
              <a:t>trữ</a:t>
            </a:r>
            <a:r>
              <a:rPr lang="en-US" sz="2600" dirty="0"/>
              <a:t> 20 </a:t>
            </a:r>
            <a:r>
              <a:rPr lang="en-US" sz="2600" dirty="0" err="1"/>
              <a:t>bài</a:t>
            </a:r>
            <a:r>
              <a:rPr lang="en-US" sz="2600" dirty="0"/>
              <a:t> </a:t>
            </a:r>
            <a:r>
              <a:rPr lang="en-US" sz="2600" dirty="0" err="1"/>
              <a:t>hát</a:t>
            </a:r>
            <a:r>
              <a:rPr lang="en-US" sz="2600" dirty="0"/>
              <a:t> </a:t>
            </a:r>
            <a:r>
              <a:rPr lang="en-US" sz="2600" dirty="0" err="1"/>
              <a:t>khi</a:t>
            </a:r>
            <a:r>
              <a:rPr lang="en-US" sz="2600" dirty="0"/>
              <a:t> </a:t>
            </a:r>
            <a:r>
              <a:rPr lang="en-US" sz="2600" dirty="0" err="1"/>
              <a:t>không</a:t>
            </a:r>
            <a:r>
              <a:rPr lang="en-US" sz="2600" dirty="0"/>
              <a:t> </a:t>
            </a:r>
            <a:r>
              <a:rPr lang="en-US" sz="2600" dirty="0" err="1"/>
              <a:t>nén</a:t>
            </a:r>
            <a:r>
              <a:rPr lang="en-US" sz="2600" dirty="0"/>
              <a:t>, </a:t>
            </a:r>
            <a:r>
              <a:rPr lang="en-US" sz="2600" dirty="0" err="1"/>
              <a:t>nhưng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thể</a:t>
            </a:r>
            <a:r>
              <a:rPr lang="en-US" sz="2600" dirty="0"/>
              <a:t> </a:t>
            </a:r>
            <a:r>
              <a:rPr lang="en-US" sz="2600" dirty="0" err="1"/>
              <a:t>lưu</a:t>
            </a:r>
            <a:r>
              <a:rPr lang="en-US" sz="2600" dirty="0"/>
              <a:t> </a:t>
            </a:r>
            <a:r>
              <a:rPr lang="en-US" sz="2600" dirty="0" err="1"/>
              <a:t>trữ</a:t>
            </a:r>
            <a:r>
              <a:rPr lang="en-US" sz="2600" dirty="0"/>
              <a:t> 200 </a:t>
            </a:r>
            <a:r>
              <a:rPr lang="en-US" sz="2600" dirty="0" err="1"/>
              <a:t>bài</a:t>
            </a:r>
            <a:r>
              <a:rPr lang="en-US" sz="2600" dirty="0"/>
              <a:t> </a:t>
            </a:r>
            <a:r>
              <a:rPr lang="en-US" sz="2600" dirty="0" err="1"/>
              <a:t>hát</a:t>
            </a:r>
            <a:r>
              <a:rPr lang="en-US" sz="2600" dirty="0"/>
              <a:t> </a:t>
            </a:r>
            <a:r>
              <a:rPr lang="en-US" sz="2600" dirty="0" err="1"/>
              <a:t>đã</a:t>
            </a:r>
            <a:r>
              <a:rPr lang="en-US" sz="2600" dirty="0"/>
              <a:t> </a:t>
            </a:r>
            <a:r>
              <a:rPr lang="en-US" sz="2600" dirty="0" err="1"/>
              <a:t>nén</a:t>
            </a:r>
            <a:r>
              <a:rPr lang="en-US" sz="2600" dirty="0"/>
              <a:t> </a:t>
            </a:r>
            <a:r>
              <a:rPr lang="en-US" sz="2600" dirty="0" err="1"/>
              <a:t>dữ</a:t>
            </a:r>
            <a:r>
              <a:rPr lang="en-US" sz="2600" dirty="0"/>
              <a:t> </a:t>
            </a:r>
            <a:r>
              <a:rPr lang="en-US" sz="2600" dirty="0" err="1"/>
              <a:t>liệu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Nén</a:t>
            </a:r>
            <a:r>
              <a:rPr lang="en-US" sz="2600" dirty="0"/>
              <a:t> </a:t>
            </a:r>
            <a:r>
              <a:rPr lang="en-US" sz="2600" dirty="0" err="1"/>
              <a:t>dữ</a:t>
            </a:r>
            <a:r>
              <a:rPr lang="en-US" sz="2600" dirty="0"/>
              <a:t> </a:t>
            </a:r>
            <a:r>
              <a:rPr lang="en-US" sz="2600" dirty="0" err="1"/>
              <a:t>liệu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cũng</a:t>
            </a:r>
            <a:r>
              <a:rPr lang="en-US" sz="2600" dirty="0"/>
              <a:t> </a:t>
            </a:r>
            <a:r>
              <a:rPr lang="en-US" sz="2600" dirty="0" err="1"/>
              <a:t>được</a:t>
            </a:r>
            <a:r>
              <a:rPr lang="en-US" sz="2600" dirty="0"/>
              <a:t> </a:t>
            </a:r>
            <a:r>
              <a:rPr lang="en-US" sz="2600" dirty="0" err="1"/>
              <a:t>dùng</a:t>
            </a:r>
            <a:r>
              <a:rPr lang="en-US" sz="2600" dirty="0"/>
              <a:t> </a:t>
            </a:r>
            <a:r>
              <a:rPr lang="en-US" sz="2600" dirty="0" err="1"/>
              <a:t>trong</a:t>
            </a:r>
            <a:r>
              <a:rPr lang="en-US" sz="2600" dirty="0"/>
              <a:t> </a:t>
            </a:r>
            <a:r>
              <a:rPr lang="en-US" sz="2600" dirty="0" err="1"/>
              <a:t>xử</a:t>
            </a:r>
            <a:r>
              <a:rPr lang="en-US" sz="2600" dirty="0"/>
              <a:t> </a:t>
            </a:r>
            <a:r>
              <a:rPr lang="en-US" sz="2600" dirty="0" err="1"/>
              <a:t>lý</a:t>
            </a:r>
            <a:r>
              <a:rPr lang="en-US" sz="2600" dirty="0"/>
              <a:t> </a:t>
            </a:r>
            <a:r>
              <a:rPr lang="en-US" sz="2600" dirty="0" err="1"/>
              <a:t>ảnh</a:t>
            </a:r>
            <a:r>
              <a:rPr lang="en-US" sz="2600" dirty="0"/>
              <a:t>: JPEG, PNG.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26</a:t>
            </a:fld>
            <a:endParaRPr kumimoji="0"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91000"/>
            <a:ext cx="5386691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0" y="3657600"/>
            <a:ext cx="4479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nén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endParaRPr lang="en-US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06972-E8D5-4A32-A22C-86124984BEC6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514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/>
          <a:lstStyle/>
          <a:p>
            <a:pPr algn="ctr"/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27</a:t>
            </a:fld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F7A-D352-4635-9C24-818FE0247994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Tổng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(digital features)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Qui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trình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thiết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kế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(digital design processing)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loại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chip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thuật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Tóm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tắt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nội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dung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chương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học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GB" sz="3200" dirty="0" err="1"/>
              <a:t>Những</a:t>
            </a:r>
            <a:r>
              <a:rPr lang="en-GB" sz="3200" dirty="0"/>
              <a:t> </a:t>
            </a:r>
            <a:r>
              <a:rPr lang="en-GB" sz="3200" dirty="0" err="1"/>
              <a:t>đặc</a:t>
            </a:r>
            <a:r>
              <a:rPr lang="en-GB" sz="3200" dirty="0"/>
              <a:t> </a:t>
            </a:r>
            <a:r>
              <a:rPr lang="en-GB" sz="3200" dirty="0" err="1"/>
              <a:t>điểm</a:t>
            </a:r>
            <a:r>
              <a:rPr lang="en-GB" sz="3200" dirty="0"/>
              <a:t> </a:t>
            </a:r>
            <a:r>
              <a:rPr lang="en-GB" sz="3200" dirty="0" err="1"/>
              <a:t>của</a:t>
            </a:r>
            <a:r>
              <a:rPr lang="en-GB" sz="3200" dirty="0"/>
              <a:t> </a:t>
            </a:r>
            <a:r>
              <a:rPr lang="en-GB" sz="3200" dirty="0" err="1"/>
              <a:t>số</a:t>
            </a:r>
            <a:endParaRPr lang="en-US" sz="3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62098" t="28119" r="4118"/>
          <a:stretch/>
        </p:blipFill>
        <p:spPr bwMode="auto">
          <a:xfrm>
            <a:off x="6233067" y="1371600"/>
            <a:ext cx="275853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28</a:t>
            </a:fld>
            <a:endParaRPr kumimoji="0"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1295400"/>
            <a:ext cx="6096000" cy="4830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</a:p>
          <a:p>
            <a:pPr algn="just"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n"/>
            </a:pPr>
            <a:endParaRPr lang="en-US" b="1" dirty="0"/>
          </a:p>
          <a:p>
            <a:pPr lvl="1" algn="just"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en-US" dirty="0"/>
              <a:t>Cao (High):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2V </a:t>
            </a:r>
            <a:r>
              <a:rPr lang="en-US" dirty="0" err="1"/>
              <a:t>đến</a:t>
            </a:r>
            <a:r>
              <a:rPr lang="en-US" dirty="0"/>
              <a:t> 5V</a:t>
            </a:r>
          </a:p>
          <a:p>
            <a:pPr lvl="1" algn="just"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lvl="1" algn="just"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en-US" dirty="0" err="1"/>
              <a:t>Thấp</a:t>
            </a:r>
            <a:r>
              <a:rPr lang="en-US" dirty="0"/>
              <a:t> (Low):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0V </a:t>
            </a:r>
            <a:r>
              <a:rPr lang="en-US" dirty="0" err="1"/>
              <a:t>đến</a:t>
            </a:r>
            <a:r>
              <a:rPr lang="en-US" dirty="0"/>
              <a:t> 0.8V</a:t>
            </a:r>
          </a:p>
          <a:p>
            <a:pPr lvl="1" algn="just"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lvl="1" algn="just"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q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(Invalid):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0.8V </a:t>
            </a:r>
            <a:r>
              <a:rPr lang="en-US" dirty="0" err="1"/>
              <a:t>đến</a:t>
            </a:r>
            <a:r>
              <a:rPr lang="en-US" dirty="0"/>
              <a:t> 2V</a:t>
            </a:r>
          </a:p>
          <a:p>
            <a:pPr lvl="1" algn="just"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lvl="2" algn="just"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(error)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76A46-E7F4-40A9-B1E8-7304EAF22A00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48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GB" sz="3200" dirty="0" err="1"/>
              <a:t>Những</a:t>
            </a:r>
            <a:r>
              <a:rPr lang="en-GB" sz="3200" dirty="0"/>
              <a:t> </a:t>
            </a:r>
            <a:r>
              <a:rPr lang="en-GB" sz="3200" dirty="0" err="1"/>
              <a:t>đặc</a:t>
            </a:r>
            <a:r>
              <a:rPr lang="en-GB" sz="3200" dirty="0"/>
              <a:t> </a:t>
            </a:r>
            <a:r>
              <a:rPr lang="en-GB" sz="3200" dirty="0" err="1"/>
              <a:t>điểm</a:t>
            </a:r>
            <a:r>
              <a:rPr lang="en-GB" sz="3200" dirty="0"/>
              <a:t> </a:t>
            </a:r>
            <a:r>
              <a:rPr lang="en-GB" sz="3200" dirty="0" err="1"/>
              <a:t>của</a:t>
            </a:r>
            <a:r>
              <a:rPr lang="en-GB" sz="3200" dirty="0"/>
              <a:t> </a:t>
            </a:r>
            <a:r>
              <a:rPr lang="en-GB" sz="3200" dirty="0" err="1"/>
              <a:t>số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47999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2600" dirty="0" err="1"/>
              <a:t>Dạng</a:t>
            </a:r>
            <a:r>
              <a:rPr lang="en-US" sz="2600" dirty="0"/>
              <a:t> </a:t>
            </a:r>
            <a:r>
              <a:rPr lang="en-US" sz="2600" dirty="0" err="1"/>
              <a:t>sóng</a:t>
            </a:r>
            <a:r>
              <a:rPr lang="en-US" sz="2600" dirty="0"/>
              <a:t> </a:t>
            </a:r>
            <a:r>
              <a:rPr lang="en-US" sz="2600" dirty="0" err="1"/>
              <a:t>kiểu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(digital waveform) </a:t>
            </a:r>
            <a:r>
              <a:rPr lang="en-US" sz="2600" dirty="0" err="1"/>
              <a:t>thay</a:t>
            </a:r>
            <a:r>
              <a:rPr lang="en-US" sz="2600" dirty="0"/>
              <a:t> </a:t>
            </a:r>
            <a:r>
              <a:rPr lang="en-US" sz="2600" dirty="0" err="1"/>
              <a:t>đổi</a:t>
            </a:r>
            <a:r>
              <a:rPr lang="en-US" sz="2600" dirty="0"/>
              <a:t> </a:t>
            </a:r>
            <a:r>
              <a:rPr lang="en-US" sz="2600" dirty="0" err="1"/>
              <a:t>giữa</a:t>
            </a:r>
            <a:r>
              <a:rPr lang="en-US" sz="2600" dirty="0"/>
              <a:t> </a:t>
            </a:r>
            <a:r>
              <a:rPr lang="en-US" sz="2600" dirty="0" err="1"/>
              <a:t>mức</a:t>
            </a:r>
            <a:r>
              <a:rPr lang="en-US" sz="2600" dirty="0"/>
              <a:t> </a:t>
            </a:r>
            <a:r>
              <a:rPr lang="en-US" sz="2600" dirty="0" err="1"/>
              <a:t>thấp</a:t>
            </a:r>
            <a:r>
              <a:rPr lang="en-US" sz="2600" dirty="0"/>
              <a:t> (Low)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mức</a:t>
            </a:r>
            <a:r>
              <a:rPr lang="en-US" sz="2600" dirty="0"/>
              <a:t> </a:t>
            </a:r>
            <a:r>
              <a:rPr lang="en-US" sz="2600" dirty="0" err="1"/>
              <a:t>cao</a:t>
            </a:r>
            <a:r>
              <a:rPr lang="en-US" sz="2600" dirty="0"/>
              <a:t> (High) </a:t>
            </a:r>
            <a:r>
              <a:rPr lang="en-US" sz="2600" dirty="0" err="1"/>
              <a:t>hoặc</a:t>
            </a:r>
            <a:r>
              <a:rPr lang="en-US" sz="2600" dirty="0"/>
              <a:t> </a:t>
            </a:r>
            <a:r>
              <a:rPr lang="en-US" sz="2600" dirty="0" err="1"/>
              <a:t>ngược</a:t>
            </a:r>
            <a:r>
              <a:rPr lang="en-US" sz="2600" dirty="0"/>
              <a:t> </a:t>
            </a:r>
            <a:r>
              <a:rPr lang="en-US" sz="2600" dirty="0" err="1"/>
              <a:t>lại</a:t>
            </a:r>
            <a:r>
              <a:rPr lang="en-US" sz="2600" dirty="0"/>
              <a:t>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b="1" dirty="0" err="1"/>
              <a:t>xung</a:t>
            </a:r>
            <a:r>
              <a:rPr lang="en-US" b="1" dirty="0"/>
              <a:t> </a:t>
            </a:r>
            <a:r>
              <a:rPr lang="en-US" b="1" dirty="0" err="1"/>
              <a:t>chuyển</a:t>
            </a:r>
            <a:r>
              <a:rPr lang="en-US" b="1" dirty="0"/>
              <a:t> </a:t>
            </a:r>
            <a:r>
              <a:rPr lang="en-US" b="1" dirty="0" err="1"/>
              <a:t>mức</a:t>
            </a:r>
            <a:r>
              <a:rPr lang="en-US" b="1" dirty="0"/>
              <a:t> </a:t>
            </a:r>
            <a:r>
              <a:rPr lang="en-US" b="1" dirty="0" err="1"/>
              <a:t>dương</a:t>
            </a:r>
            <a:r>
              <a:rPr lang="en-US" b="1" dirty="0"/>
              <a:t> </a:t>
            </a:r>
            <a:r>
              <a:rPr lang="en-US" dirty="0"/>
              <a:t>(positive-going pulse)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logic </a:t>
            </a:r>
            <a:r>
              <a:rPr lang="en-US" dirty="0" err="1"/>
              <a:t>thấp</a:t>
            </a:r>
            <a:r>
              <a:rPr lang="en-US" dirty="0"/>
              <a:t> (low)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logic </a:t>
            </a:r>
            <a:r>
              <a:rPr lang="en-US" dirty="0" err="1"/>
              <a:t>cao</a:t>
            </a:r>
            <a:r>
              <a:rPr lang="en-US" dirty="0"/>
              <a:t> (high).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(negative-going pulse).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29</a:t>
            </a:fld>
            <a:endParaRPr kumimoji="0"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4576248"/>
            <a:ext cx="7648575" cy="1615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7800" y="6261556"/>
            <a:ext cx="24586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Positive-going pulse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2600" y="6261556"/>
            <a:ext cx="2578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Negative-going pulse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9C10-F343-41AD-BD16-F01B3C15F34D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187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4900" y="6534150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81952" y="5791200"/>
            <a:ext cx="246204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sz="1600" b="1" i="1" dirty="0" err="1">
                <a:solidFill>
                  <a:srgbClr val="0000CC"/>
                </a:solidFill>
                <a:latin typeface="+mj-lt"/>
              </a:rPr>
              <a:t>Thiết</a:t>
            </a:r>
            <a:r>
              <a:rPr lang="en-US" sz="1600" b="1" i="1" dirty="0">
                <a:solidFill>
                  <a:srgbClr val="0000CC"/>
                </a:solidFill>
                <a:latin typeface="+mj-lt"/>
              </a:rPr>
              <a:t> </a:t>
            </a:r>
            <a:r>
              <a:rPr lang="en-US" sz="1600" b="1" i="1" dirty="0" err="1">
                <a:solidFill>
                  <a:srgbClr val="0000CC"/>
                </a:solidFill>
                <a:latin typeface="+mj-lt"/>
              </a:rPr>
              <a:t>kế</a:t>
            </a:r>
            <a:r>
              <a:rPr lang="en-US" sz="1600" b="1" i="1" dirty="0">
                <a:solidFill>
                  <a:srgbClr val="0000CC"/>
                </a:solidFill>
                <a:latin typeface="+mj-lt"/>
              </a:rPr>
              <a:t> </a:t>
            </a:r>
            <a:r>
              <a:rPr lang="en-US" sz="1600" b="1" i="1" dirty="0" err="1">
                <a:solidFill>
                  <a:srgbClr val="0000CC"/>
                </a:solidFill>
                <a:latin typeface="+mj-lt"/>
              </a:rPr>
              <a:t>luận</a:t>
            </a:r>
            <a:r>
              <a:rPr lang="en-US" sz="1600" b="1" i="1" dirty="0">
                <a:solidFill>
                  <a:srgbClr val="0000CC"/>
                </a:solidFill>
                <a:latin typeface="+mj-lt"/>
              </a:rPr>
              <a:t> </a:t>
            </a:r>
            <a:r>
              <a:rPr lang="en-US" sz="1600" b="1" i="1" dirty="0" err="1">
                <a:solidFill>
                  <a:srgbClr val="0000CC"/>
                </a:solidFill>
                <a:latin typeface="+mj-lt"/>
              </a:rPr>
              <a:t>lý</a:t>
            </a:r>
            <a:r>
              <a:rPr lang="en-US" sz="1600" b="1" i="1" dirty="0">
                <a:solidFill>
                  <a:srgbClr val="0000CC"/>
                </a:solidFill>
                <a:latin typeface="+mj-lt"/>
              </a:rPr>
              <a:t> </a:t>
            </a:r>
            <a:r>
              <a:rPr lang="en-US" sz="1600" b="1" i="1" dirty="0" err="1">
                <a:solidFill>
                  <a:srgbClr val="0000CC"/>
                </a:solidFill>
                <a:latin typeface="+mj-lt"/>
              </a:rPr>
              <a:t>số</a:t>
            </a:r>
            <a:endParaRPr lang="en-US" sz="1600" b="1" i="1" dirty="0">
              <a:solidFill>
                <a:srgbClr val="0000CC"/>
              </a:solidFill>
              <a:latin typeface="+mj-lt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dirty="0" err="1">
                <a:solidFill>
                  <a:srgbClr val="0000CC"/>
                </a:solidFill>
                <a:latin typeface="+mj-lt"/>
              </a:rPr>
              <a:t>Đinh</a:t>
            </a:r>
            <a:r>
              <a:rPr lang="en-US" sz="1600" dirty="0">
                <a:solidFill>
                  <a:srgbClr val="0000CC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CC"/>
                </a:solidFill>
                <a:latin typeface="+mj-lt"/>
              </a:rPr>
              <a:t>Đức</a:t>
            </a:r>
            <a:r>
              <a:rPr lang="en-US" sz="1600" dirty="0">
                <a:solidFill>
                  <a:srgbClr val="0000CC"/>
                </a:solidFill>
                <a:latin typeface="+mj-lt"/>
              </a:rPr>
              <a:t> Anh </a:t>
            </a:r>
            <a:r>
              <a:rPr lang="en-US" sz="1600" dirty="0" err="1">
                <a:solidFill>
                  <a:srgbClr val="0000CC"/>
                </a:solidFill>
                <a:latin typeface="+mj-lt"/>
              </a:rPr>
              <a:t>Vũ</a:t>
            </a:r>
            <a:r>
              <a:rPr lang="en-US" sz="1600">
                <a:solidFill>
                  <a:srgbClr val="0000CC"/>
                </a:solidFill>
                <a:latin typeface="+mj-lt"/>
              </a:rPr>
              <a:t>,</a:t>
            </a:r>
            <a:r>
              <a:rPr lang="vi-VN" sz="1600">
                <a:solidFill>
                  <a:srgbClr val="0000CC"/>
                </a:solidFill>
                <a:latin typeface="+mj-lt"/>
              </a:rPr>
              <a:t> </a:t>
            </a:r>
            <a:r>
              <a:rPr lang="vi-VN" sz="1600" dirty="0">
                <a:solidFill>
                  <a:srgbClr val="0000CC"/>
                </a:solidFill>
                <a:latin typeface="+mj-lt"/>
              </a:rPr>
              <a:t>NXB ĐHQG TP.HCM, 20</a:t>
            </a:r>
            <a:r>
              <a:rPr lang="en-US" sz="1600" dirty="0">
                <a:solidFill>
                  <a:srgbClr val="0000CC"/>
                </a:solidFill>
                <a:latin typeface="+mj-lt"/>
              </a:rPr>
              <a:t>02</a:t>
            </a:r>
            <a:r>
              <a:rPr lang="vi-VN" sz="1600" dirty="0">
                <a:solidFill>
                  <a:srgbClr val="FF0000"/>
                </a:solidFill>
                <a:latin typeface="+mj-lt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11393" y="5791200"/>
            <a:ext cx="31656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vi-VN" sz="1600" b="1" i="1" dirty="0">
                <a:solidFill>
                  <a:srgbClr val="0033CC"/>
                </a:solidFill>
                <a:latin typeface="+mj-lt"/>
              </a:rPr>
              <a:t>Digital design - Principles and Practices</a:t>
            </a:r>
            <a:r>
              <a:rPr lang="vi-VN" sz="1600" dirty="0">
                <a:solidFill>
                  <a:srgbClr val="0033CC"/>
                </a:solidFill>
                <a:latin typeface="+mj-lt"/>
              </a:rPr>
              <a:t>, John F. Wakerly</a:t>
            </a:r>
            <a:r>
              <a:rPr lang="vi-VN" sz="1600">
                <a:solidFill>
                  <a:srgbClr val="0033CC"/>
                </a:solidFill>
                <a:latin typeface="+mj-lt"/>
              </a:rPr>
              <a:t>, </a:t>
            </a:r>
            <a:r>
              <a:rPr lang="en-US" sz="1600">
                <a:solidFill>
                  <a:srgbClr val="0033CC"/>
                </a:solidFill>
                <a:latin typeface="+mj-lt"/>
              </a:rPr>
              <a:t>4</a:t>
            </a:r>
            <a:r>
              <a:rPr lang="en-US" sz="1600" baseline="30000">
                <a:solidFill>
                  <a:srgbClr val="0033CC"/>
                </a:solidFill>
                <a:latin typeface="+mj-lt"/>
              </a:rPr>
              <a:t>th</a:t>
            </a:r>
            <a:r>
              <a:rPr lang="en-US" sz="1600">
                <a:solidFill>
                  <a:srgbClr val="0033CC"/>
                </a:solidFill>
                <a:latin typeface="+mj-lt"/>
              </a:rPr>
              <a:t> </a:t>
            </a:r>
            <a:r>
              <a:rPr lang="en-US" sz="1600" dirty="0">
                <a:solidFill>
                  <a:srgbClr val="0033CC"/>
                </a:solidFill>
                <a:latin typeface="+mj-lt"/>
              </a:rPr>
              <a:t>Edition,</a:t>
            </a:r>
            <a:r>
              <a:rPr lang="vi-VN" sz="1600" dirty="0">
                <a:solidFill>
                  <a:srgbClr val="0033CC"/>
                </a:solidFill>
                <a:latin typeface="+mj-lt"/>
              </a:rPr>
              <a:t> Prentice-Hall</a:t>
            </a:r>
            <a:r>
              <a:rPr lang="en-US" sz="1600" dirty="0">
                <a:solidFill>
                  <a:srgbClr val="0033CC"/>
                </a:solidFill>
                <a:latin typeface="+mj-lt"/>
              </a:rPr>
              <a:t>, 200</a:t>
            </a:r>
            <a:r>
              <a:rPr lang="vi-VN" sz="1600" dirty="0">
                <a:solidFill>
                  <a:srgbClr val="0033CC"/>
                </a:solidFill>
                <a:latin typeface="+mj-lt"/>
              </a:rPr>
              <a:t>1.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579120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>
                <a:solidFill>
                  <a:srgbClr val="0033CC"/>
                </a:solidFill>
                <a:latin typeface="+mn-lt"/>
              </a:rPr>
              <a:t>Digital Systems - principles </a:t>
            </a:r>
            <a:r>
              <a:rPr lang="en-US" sz="1600" b="1" i="1" dirty="0">
                <a:solidFill>
                  <a:srgbClr val="0033CC"/>
                </a:solidFill>
                <a:latin typeface="+mn-lt"/>
              </a:rPr>
              <a:t>and applications</a:t>
            </a:r>
            <a:r>
              <a:rPr lang="en-US" sz="1600" dirty="0">
                <a:solidFill>
                  <a:srgbClr val="0033CC"/>
                </a:solidFill>
                <a:latin typeface="+mn-lt"/>
              </a:rPr>
              <a:t>, Ronald J. </a:t>
            </a:r>
            <a:r>
              <a:rPr lang="en-US" sz="1600" dirty="0" err="1">
                <a:solidFill>
                  <a:srgbClr val="0033CC"/>
                </a:solidFill>
                <a:latin typeface="+mn-lt"/>
              </a:rPr>
              <a:t>Tocci</a:t>
            </a:r>
            <a:r>
              <a:rPr lang="en-US" sz="1600">
                <a:solidFill>
                  <a:srgbClr val="0033CC"/>
                </a:solidFill>
                <a:latin typeface="+mn-lt"/>
              </a:rPr>
              <a:t>, 10</a:t>
            </a:r>
            <a:r>
              <a:rPr lang="en-US" sz="1600" baseline="30000">
                <a:solidFill>
                  <a:srgbClr val="0033CC"/>
                </a:solidFill>
                <a:latin typeface="+mn-lt"/>
              </a:rPr>
              <a:t>th</a:t>
            </a:r>
            <a:r>
              <a:rPr lang="en-US" sz="1600">
                <a:solidFill>
                  <a:srgbClr val="0033CC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33CC"/>
                </a:solidFill>
                <a:latin typeface="+mn-lt"/>
              </a:rPr>
              <a:t>Edition, </a:t>
            </a:r>
            <a:r>
              <a:rPr lang="vi-VN" sz="1600" dirty="0">
                <a:solidFill>
                  <a:srgbClr val="0033CC"/>
                </a:solidFill>
                <a:latin typeface="+mn-lt"/>
              </a:rPr>
              <a:t>Prentice-Hall</a:t>
            </a:r>
            <a:r>
              <a:rPr lang="en-US" sz="1600" dirty="0">
                <a:solidFill>
                  <a:srgbClr val="0033CC"/>
                </a:solidFill>
                <a:latin typeface="+mn-lt"/>
              </a:rPr>
              <a:t>, 200</a:t>
            </a:r>
            <a:r>
              <a:rPr lang="vi-VN" sz="1600" dirty="0">
                <a:solidFill>
                  <a:srgbClr val="0033CC"/>
                </a:solidFill>
                <a:latin typeface="+mn-lt"/>
              </a:rPr>
              <a:t>1.</a:t>
            </a:r>
            <a:endParaRPr lang="vi-VN" sz="1600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3013207" cy="380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85937"/>
            <a:ext cx="2870554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73E1-35F8-40E1-8102-F20877EB8D95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295400"/>
            <a:ext cx="8640960" cy="4824536"/>
          </a:xfrm>
        </p:spPr>
        <p:txBody>
          <a:bodyPr/>
          <a:lstStyle/>
          <a:p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pic>
        <p:nvPicPr>
          <p:cNvPr id="6" name="Picture 2" descr="Image result for thiáº¿t káº¿ luáº­n lÃ½ sá» uit">
            <a:extLst>
              <a:ext uri="{FF2B5EF4-FFF2-40B4-BE49-F238E27FC236}">
                <a16:creationId xmlns:a16="http://schemas.microsoft.com/office/drawing/2014/main" id="{4FE78069-4523-4D3C-85C8-81422492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61" y="1752600"/>
            <a:ext cx="2749639" cy="380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941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880" y="1295400"/>
            <a:ext cx="8229600" cy="4830763"/>
          </a:xfrm>
        </p:spPr>
        <p:txBody>
          <a:bodyPr>
            <a:normAutofit/>
          </a:bodyPr>
          <a:lstStyle/>
          <a:p>
            <a:pPr algn="just"/>
            <a:r>
              <a:rPr lang="en-GB" sz="2600" dirty="0" err="1"/>
              <a:t>Giản</a:t>
            </a:r>
            <a:r>
              <a:rPr lang="en-GB" sz="2600" dirty="0"/>
              <a:t> </a:t>
            </a:r>
            <a:r>
              <a:rPr lang="en-GB" sz="2600" dirty="0" err="1"/>
              <a:t>đồ</a:t>
            </a:r>
            <a:r>
              <a:rPr lang="en-GB" sz="2600" dirty="0"/>
              <a:t> </a:t>
            </a:r>
            <a:r>
              <a:rPr lang="en-GB" sz="2600" dirty="0" err="1"/>
              <a:t>định</a:t>
            </a:r>
            <a:r>
              <a:rPr lang="en-GB" sz="2600" dirty="0"/>
              <a:t> </a:t>
            </a:r>
            <a:r>
              <a:rPr lang="en-GB" sz="2600" dirty="0" err="1"/>
              <a:t>thời</a:t>
            </a:r>
            <a:r>
              <a:rPr lang="en-GB" sz="2600" dirty="0"/>
              <a:t> </a:t>
            </a:r>
            <a:r>
              <a:rPr lang="en-GB" sz="2600" dirty="0" err="1"/>
              <a:t>được</a:t>
            </a:r>
            <a:r>
              <a:rPr lang="en-GB" sz="2600" dirty="0"/>
              <a:t> </a:t>
            </a:r>
            <a:r>
              <a:rPr lang="en-GB" sz="2600" dirty="0" err="1"/>
              <a:t>dùng</a:t>
            </a:r>
            <a:r>
              <a:rPr lang="en-GB" sz="2600" dirty="0"/>
              <a:t> </a:t>
            </a:r>
            <a:r>
              <a:rPr lang="en-GB" sz="2600" dirty="0" err="1"/>
              <a:t>để</a:t>
            </a:r>
            <a:r>
              <a:rPr lang="en-GB" sz="2600" dirty="0"/>
              <a:t> </a:t>
            </a:r>
            <a:r>
              <a:rPr lang="en-GB" sz="2600" dirty="0" err="1"/>
              <a:t>chỉ</a:t>
            </a:r>
            <a:r>
              <a:rPr lang="en-GB" sz="2600" dirty="0"/>
              <a:t> </a:t>
            </a:r>
            <a:r>
              <a:rPr lang="en-GB" sz="2600" dirty="0" err="1"/>
              <a:t>ra</a:t>
            </a:r>
            <a:r>
              <a:rPr lang="en-GB" sz="2600" dirty="0"/>
              <a:t> </a:t>
            </a:r>
            <a:r>
              <a:rPr lang="en-GB" sz="2600" dirty="0" err="1"/>
              <a:t>quan</a:t>
            </a:r>
            <a:r>
              <a:rPr lang="en-GB" sz="2600" dirty="0"/>
              <a:t> </a:t>
            </a:r>
            <a:r>
              <a:rPr lang="en-GB" sz="2600" dirty="0" err="1"/>
              <a:t>hệ</a:t>
            </a:r>
            <a:r>
              <a:rPr lang="en-GB" sz="2600" dirty="0"/>
              <a:t> </a:t>
            </a:r>
            <a:r>
              <a:rPr lang="en-GB" sz="2600" dirty="0" err="1"/>
              <a:t>giữa</a:t>
            </a:r>
            <a:r>
              <a:rPr lang="en-GB" sz="2600" dirty="0"/>
              <a:t> </a:t>
            </a:r>
            <a:r>
              <a:rPr lang="en-GB" sz="2600" dirty="0" err="1"/>
              <a:t>hai</a:t>
            </a:r>
            <a:r>
              <a:rPr lang="en-GB" sz="2600" dirty="0"/>
              <a:t> hay </a:t>
            </a:r>
            <a:r>
              <a:rPr lang="en-GB" sz="2600" dirty="0" err="1"/>
              <a:t>nhiều</a:t>
            </a:r>
            <a:r>
              <a:rPr lang="en-GB" sz="2600" dirty="0"/>
              <a:t> </a:t>
            </a:r>
            <a:r>
              <a:rPr lang="en-GB" sz="2600" dirty="0" err="1"/>
              <a:t>dạng</a:t>
            </a:r>
            <a:r>
              <a:rPr lang="en-GB" sz="2600" dirty="0"/>
              <a:t> </a:t>
            </a:r>
            <a:r>
              <a:rPr lang="en-GB" sz="2600" dirty="0" err="1"/>
              <a:t>sóng</a:t>
            </a:r>
            <a:r>
              <a:rPr lang="en-GB" sz="2600" dirty="0"/>
              <a:t> </a:t>
            </a:r>
            <a:r>
              <a:rPr lang="en-GB" sz="2600" dirty="0" err="1"/>
              <a:t>kiểu</a:t>
            </a:r>
            <a:r>
              <a:rPr lang="en-GB" sz="2600" dirty="0"/>
              <a:t> </a:t>
            </a:r>
            <a:r>
              <a:rPr lang="en-GB" sz="2600" dirty="0" err="1"/>
              <a:t>số</a:t>
            </a:r>
            <a:endParaRPr lang="en-GB" sz="26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30</a:t>
            </a:fld>
            <a:endParaRPr kumimoji="0"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lum contrast="11000"/>
          </a:blip>
          <a:srcRect/>
          <a:stretch>
            <a:fillRect/>
          </a:stretch>
        </p:blipFill>
        <p:spPr bwMode="auto">
          <a:xfrm>
            <a:off x="725860" y="2438400"/>
            <a:ext cx="7692280" cy="38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492-BF30-4E86-AB64-4ADE70DF4EDF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Giản</a:t>
            </a:r>
            <a:r>
              <a:rPr lang="en-US" altLang="ja-JP" dirty="0"/>
              <a:t> </a:t>
            </a:r>
            <a:r>
              <a:rPr lang="en-US" altLang="ja-JP" dirty="0" err="1"/>
              <a:t>đồ</a:t>
            </a:r>
            <a:r>
              <a:rPr lang="en-US" altLang="ja-JP" dirty="0"/>
              <a:t> </a:t>
            </a:r>
            <a:r>
              <a:rPr lang="en-US" altLang="ja-JP" dirty="0" err="1"/>
              <a:t>định</a:t>
            </a:r>
            <a:r>
              <a:rPr lang="en-US" altLang="ja-JP" dirty="0"/>
              <a:t> </a:t>
            </a:r>
            <a:r>
              <a:rPr lang="en-US" altLang="ja-JP" dirty="0" err="1"/>
              <a:t>thời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68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600" dirty="0" err="1"/>
              <a:t>Dữ</a:t>
            </a:r>
            <a:r>
              <a:rPr lang="en-GB" sz="2600" dirty="0"/>
              <a:t> </a:t>
            </a:r>
            <a:r>
              <a:rPr lang="en-GB" sz="2600" err="1"/>
              <a:t>liệu</a:t>
            </a:r>
            <a:r>
              <a:rPr lang="en-GB" sz="2600"/>
              <a:t> Số có </a:t>
            </a:r>
            <a:r>
              <a:rPr lang="en-GB" sz="2600" dirty="0" err="1"/>
              <a:t>thể</a:t>
            </a:r>
            <a:r>
              <a:rPr lang="en-GB" sz="2600" dirty="0"/>
              <a:t> </a:t>
            </a:r>
            <a:r>
              <a:rPr lang="en-GB" sz="2600" dirty="0" err="1"/>
              <a:t>được</a:t>
            </a:r>
            <a:r>
              <a:rPr lang="en-GB" sz="2600" dirty="0"/>
              <a:t> </a:t>
            </a:r>
            <a:r>
              <a:rPr lang="en-GB" sz="2600" dirty="0" err="1"/>
              <a:t>truyền</a:t>
            </a:r>
            <a:r>
              <a:rPr lang="en-GB" sz="2600" dirty="0"/>
              <a:t> </a:t>
            </a:r>
            <a:r>
              <a:rPr lang="en-GB" sz="2600" dirty="0" err="1"/>
              <a:t>giữa</a:t>
            </a:r>
            <a:r>
              <a:rPr lang="en-GB" sz="2600" dirty="0"/>
              <a:t> </a:t>
            </a:r>
            <a:r>
              <a:rPr lang="en-GB" sz="2600" dirty="0" err="1"/>
              <a:t>hai</a:t>
            </a:r>
            <a:r>
              <a:rPr lang="en-GB" sz="2600" dirty="0"/>
              <a:t> </a:t>
            </a:r>
            <a:r>
              <a:rPr lang="en-GB" sz="2600" dirty="0" err="1"/>
              <a:t>thiết</a:t>
            </a:r>
            <a:r>
              <a:rPr lang="en-GB" sz="2600" dirty="0"/>
              <a:t> </a:t>
            </a:r>
            <a:r>
              <a:rPr lang="en-GB" sz="2600" dirty="0" err="1"/>
              <a:t>bị</a:t>
            </a:r>
            <a:r>
              <a:rPr lang="en-GB" sz="2600" dirty="0"/>
              <a:t> </a:t>
            </a:r>
            <a:r>
              <a:rPr lang="en-GB" sz="2600" dirty="0" err="1"/>
              <a:t>theo</a:t>
            </a:r>
            <a:r>
              <a:rPr lang="en-GB" sz="2600" dirty="0"/>
              <a:t> </a:t>
            </a:r>
            <a:r>
              <a:rPr lang="en-GB" sz="2600" dirty="0" err="1"/>
              <a:t>kiểu</a:t>
            </a:r>
            <a:r>
              <a:rPr lang="en-GB" sz="2600" dirty="0"/>
              <a:t> </a:t>
            </a:r>
            <a:r>
              <a:rPr lang="en-GB" sz="2600" dirty="0" err="1"/>
              <a:t>nối</a:t>
            </a:r>
            <a:r>
              <a:rPr lang="en-GB" sz="2600" dirty="0"/>
              <a:t> </a:t>
            </a:r>
            <a:r>
              <a:rPr lang="en-GB" sz="2600" dirty="0" err="1"/>
              <a:t>tiếp</a:t>
            </a:r>
            <a:r>
              <a:rPr lang="en-GB" sz="2600" dirty="0"/>
              <a:t> (serial) </a:t>
            </a:r>
            <a:r>
              <a:rPr lang="en-GB" sz="2600" dirty="0" err="1"/>
              <a:t>hoặc</a:t>
            </a:r>
            <a:r>
              <a:rPr lang="en-GB" sz="2600" dirty="0"/>
              <a:t> </a:t>
            </a:r>
            <a:r>
              <a:rPr lang="en-GB" sz="2600" dirty="0" err="1"/>
              <a:t>theo</a:t>
            </a:r>
            <a:r>
              <a:rPr lang="en-GB" sz="2600" dirty="0"/>
              <a:t> </a:t>
            </a:r>
            <a:r>
              <a:rPr lang="en-GB" sz="2600" dirty="0" err="1"/>
              <a:t>kiểu</a:t>
            </a:r>
            <a:r>
              <a:rPr lang="en-GB" sz="2600" dirty="0"/>
              <a:t> song </a:t>
            </a:r>
            <a:r>
              <a:rPr lang="en-GB" sz="2600" dirty="0" err="1"/>
              <a:t>song</a:t>
            </a:r>
            <a:r>
              <a:rPr lang="en-GB" sz="2600" dirty="0"/>
              <a:t> (parallel)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31</a:t>
            </a:fld>
            <a:endParaRPr kumimoji="0"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57" y="2576965"/>
            <a:ext cx="39719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43" y="2743200"/>
            <a:ext cx="43148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43" y="4685190"/>
            <a:ext cx="4945257" cy="138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038600" y="2286000"/>
            <a:ext cx="0" cy="42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912E-D719-4250-ABF1-7AE35D3C1BA8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Dữ</a:t>
            </a:r>
            <a:r>
              <a:rPr lang="en-US" altLang="ja-JP" dirty="0"/>
              <a:t> </a:t>
            </a:r>
            <a:r>
              <a:rPr lang="en-US" altLang="ja-JP" dirty="0" err="1"/>
              <a:t>liệu</a:t>
            </a:r>
            <a:r>
              <a:rPr lang="en-US" altLang="ja-JP" dirty="0"/>
              <a:t> </a:t>
            </a:r>
            <a:r>
              <a:rPr lang="en-US" altLang="ja-JP" dirty="0" err="1"/>
              <a:t>nối</a:t>
            </a:r>
            <a:r>
              <a:rPr lang="en-US" altLang="ja-JP" dirty="0"/>
              <a:t> </a:t>
            </a:r>
            <a:r>
              <a:rPr lang="en-US" altLang="ja-JP" dirty="0" err="1"/>
              <a:t>tiếp</a:t>
            </a:r>
            <a:r>
              <a:rPr lang="en-US" altLang="ja-JP" dirty="0"/>
              <a:t> (serial data) </a:t>
            </a:r>
            <a:r>
              <a:rPr lang="en-US" altLang="ja-JP" dirty="0" err="1"/>
              <a:t>và</a:t>
            </a:r>
            <a:r>
              <a:rPr lang="en-US" altLang="ja-JP" dirty="0"/>
              <a:t> song </a:t>
            </a:r>
            <a:r>
              <a:rPr lang="en-US" altLang="ja-JP" dirty="0" err="1"/>
              <a:t>song</a:t>
            </a:r>
            <a:r>
              <a:rPr lang="en-US" altLang="ja-JP" dirty="0"/>
              <a:t> (parallel data)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3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/>
          <a:lstStyle/>
          <a:p>
            <a:pPr algn="ctr"/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32</a:t>
            </a:fld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23A9-3C26-4ECC-AFCD-4E95691B2495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Tổng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đặc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điểm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(digital features)</a:t>
            </a:r>
          </a:p>
          <a:p>
            <a:pPr>
              <a:lnSpc>
                <a:spcPct val="150000"/>
              </a:lnSpc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(digital design processing)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loại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chip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thuật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Tóm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tắt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nội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dung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chương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học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2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33</a:t>
            </a:fld>
            <a:endParaRPr kumimoji="0" lang="en-US"/>
          </a:p>
        </p:txBody>
      </p:sp>
      <p:sp>
        <p:nvSpPr>
          <p:cNvPr id="4" name="TextBox 3"/>
          <p:cNvSpPr txBox="1"/>
          <p:nvPr/>
        </p:nvSpPr>
        <p:spPr>
          <a:xfrm>
            <a:off x="1" y="1418034"/>
            <a:ext cx="43433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00CC"/>
              </a:buClr>
              <a:buFont typeface="Wingdings" pitchFamily="2" charset="2"/>
              <a:buChar char="v"/>
            </a:pP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thống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Dựa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học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pháp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tích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Qui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ràng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buộc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Hữu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ích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nhỏ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phù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tế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1418034"/>
            <a:ext cx="4724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00CC"/>
              </a:buClr>
              <a:buFont typeface="Wingdings" pitchFamily="2" charset="2"/>
              <a:buChar char="v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CAD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(Computer-Aided Design):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dựa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tính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dựa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pháp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tích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dàng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tiện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lợi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dụng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trừu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hóa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Rất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phù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tế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phức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tạp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43400" y="1295400"/>
            <a:ext cx="0" cy="548640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E2EC-5CE2-47A0-8893-31426E54F440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Quy</a:t>
            </a:r>
            <a:r>
              <a:rPr lang="en-US" altLang="ja-JP" dirty="0"/>
              <a:t> </a:t>
            </a:r>
            <a:r>
              <a:rPr lang="en-US" altLang="ja-JP" dirty="0" err="1"/>
              <a:t>trình</a:t>
            </a:r>
            <a:r>
              <a:rPr lang="en-US" altLang="ja-JP" dirty="0"/>
              <a:t> </a:t>
            </a:r>
            <a:r>
              <a:rPr lang="en-US" altLang="ja-JP" dirty="0" err="1"/>
              <a:t>thiết</a:t>
            </a:r>
            <a:r>
              <a:rPr lang="en-US" altLang="ja-JP" dirty="0"/>
              <a:t> </a:t>
            </a:r>
            <a:r>
              <a:rPr lang="en-US" altLang="ja-JP" dirty="0" err="1"/>
              <a:t>kế</a:t>
            </a:r>
            <a:r>
              <a:rPr lang="en-US" altLang="ja-JP" dirty="0"/>
              <a:t> </a:t>
            </a:r>
            <a:r>
              <a:rPr lang="en-US" altLang="ja-JP" dirty="0" err="1"/>
              <a:t>số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805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34</a:t>
            </a:fld>
            <a:endParaRPr kumimoji="0"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" y="1581090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24384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tả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kỹ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lưu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đồ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9860" y="34290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79861" y="4267200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phỏng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7801" y="50292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15" y="1371600"/>
            <a:ext cx="4441885" cy="4773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705600" y="48006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Sửa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6A21-B4F3-47A9-A624-92F4FBFAF993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Quy</a:t>
            </a:r>
            <a:r>
              <a:rPr lang="en-US" altLang="ja-JP" dirty="0"/>
              <a:t> </a:t>
            </a:r>
            <a:r>
              <a:rPr lang="en-US" altLang="ja-JP" dirty="0" err="1"/>
              <a:t>trình</a:t>
            </a:r>
            <a:r>
              <a:rPr lang="en-US" altLang="ja-JP" dirty="0"/>
              <a:t> </a:t>
            </a:r>
            <a:r>
              <a:rPr lang="en-US" altLang="ja-JP" dirty="0" err="1"/>
              <a:t>thiết</a:t>
            </a:r>
            <a:r>
              <a:rPr lang="en-US" altLang="ja-JP" dirty="0"/>
              <a:t> </a:t>
            </a:r>
            <a:r>
              <a:rPr lang="en-US" altLang="ja-JP" dirty="0" err="1"/>
              <a:t>kế</a:t>
            </a:r>
            <a:r>
              <a:rPr lang="en-US" altLang="ja-JP" dirty="0"/>
              <a:t> </a:t>
            </a:r>
            <a:r>
              <a:rPr lang="en-US" altLang="ja-JP" dirty="0" err="1"/>
              <a:t>số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3909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35</a:t>
            </a:fld>
            <a:endParaRPr kumimoji="0"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9812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Thử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nghiệm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tế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00" y="336416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tra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4419600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đúng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tả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kỹ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0" y="6024226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66850"/>
            <a:ext cx="72771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425621" y="3962400"/>
            <a:ext cx="1083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lỗi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1400" y="3962400"/>
            <a:ext cx="1083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Sửa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2200" y="2135088"/>
            <a:ext cx="1083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Sửa</a:t>
            </a:r>
            <a:r>
              <a:rPr lang="en-US" sz="2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lỗi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BF81-0F56-49E3-8FE3-97A8C7A4C224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Quy</a:t>
            </a:r>
            <a:r>
              <a:rPr lang="en-US" altLang="ja-JP" dirty="0"/>
              <a:t> </a:t>
            </a:r>
            <a:r>
              <a:rPr lang="en-US" altLang="ja-JP" dirty="0" err="1"/>
              <a:t>trình</a:t>
            </a:r>
            <a:r>
              <a:rPr lang="en-US" altLang="ja-JP" dirty="0"/>
              <a:t> </a:t>
            </a:r>
            <a:r>
              <a:rPr lang="en-US" altLang="ja-JP" dirty="0" err="1"/>
              <a:t>thiết</a:t>
            </a:r>
            <a:r>
              <a:rPr lang="en-US" altLang="ja-JP" dirty="0"/>
              <a:t> </a:t>
            </a:r>
            <a:r>
              <a:rPr lang="en-US" altLang="ja-JP" dirty="0" err="1"/>
              <a:t>kế</a:t>
            </a:r>
            <a:r>
              <a:rPr lang="en-US" altLang="ja-JP" dirty="0"/>
              <a:t> </a:t>
            </a:r>
            <a:r>
              <a:rPr lang="en-US" altLang="ja-JP" dirty="0" err="1"/>
              <a:t>số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2087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-38100"/>
            <a:ext cx="7498080" cy="1104900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: </a:t>
            </a:r>
            <a:r>
              <a:rPr lang="en-US" sz="3200" dirty="0" err="1"/>
              <a:t>đường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(data path)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chip </a:t>
            </a:r>
            <a:r>
              <a:rPr lang="en-US" sz="3200" dirty="0" err="1"/>
              <a:t>đơn</a:t>
            </a:r>
            <a:r>
              <a:rPr lang="en-US" sz="3200" dirty="0"/>
              <a:t> </a:t>
            </a:r>
            <a:r>
              <a:rPr lang="en-US" sz="3200" dirty="0" err="1"/>
              <a:t>giản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36</a:t>
            </a:fld>
            <a:endParaRPr kumimoji="0"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467600" cy="489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6400800"/>
            <a:ext cx="529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00CC"/>
                </a:solidFill>
              </a:rPr>
              <a:t>Ghi chú</a:t>
            </a:r>
            <a:r>
              <a:rPr lang="en-US">
                <a:solidFill>
                  <a:srgbClr val="0000CC"/>
                </a:solidFill>
              </a:rPr>
              <a:t>: </a:t>
            </a:r>
            <a:r>
              <a:rPr lang="en-US" dirty="0" err="1">
                <a:solidFill>
                  <a:srgbClr val="0000CC"/>
                </a:solidFill>
              </a:rPr>
              <a:t>học</a:t>
            </a:r>
            <a:r>
              <a:rPr lang="en-US" dirty="0">
                <a:solidFill>
                  <a:srgbClr val="0000CC"/>
                </a:solidFill>
              </a:rPr>
              <a:t> chi </a:t>
            </a:r>
            <a:r>
              <a:rPr lang="en-US" dirty="0" err="1">
                <a:solidFill>
                  <a:srgbClr val="0000CC"/>
                </a:solidFill>
              </a:rPr>
              <a:t>tiết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hơn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trong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môn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Kiến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trúc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máy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tính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CB328-0ED2-429B-B151-10D6322E6A80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1399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13716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GB" sz="2800" dirty="0" err="1"/>
              <a:t>Máy</a:t>
            </a:r>
            <a:r>
              <a:rPr lang="en-GB" sz="2800" dirty="0"/>
              <a:t> </a:t>
            </a:r>
            <a:r>
              <a:rPr lang="en-GB" sz="2800" dirty="0" err="1"/>
              <a:t>phân</a:t>
            </a:r>
            <a:r>
              <a:rPr lang="en-GB" sz="2800" dirty="0"/>
              <a:t> </a:t>
            </a:r>
            <a:r>
              <a:rPr lang="en-GB" sz="2800" dirty="0" err="1"/>
              <a:t>tích</a:t>
            </a:r>
            <a:r>
              <a:rPr lang="en-GB" sz="2800" dirty="0"/>
              <a:t> </a:t>
            </a:r>
            <a:r>
              <a:rPr lang="en-GB" sz="2800" dirty="0" err="1"/>
              <a:t>luận</a:t>
            </a:r>
            <a:r>
              <a:rPr lang="en-GB" sz="2800" dirty="0"/>
              <a:t> </a:t>
            </a:r>
            <a:r>
              <a:rPr lang="en-GB" sz="2800" dirty="0" err="1"/>
              <a:t>lý</a:t>
            </a:r>
            <a:r>
              <a:rPr lang="en-GB" sz="2800" dirty="0"/>
              <a:t> (logic </a:t>
            </a:r>
            <a:r>
              <a:rPr lang="en-GB" sz="2800" dirty="0" err="1"/>
              <a:t>analyzer</a:t>
            </a:r>
            <a:r>
              <a:rPr lang="en-GB" sz="2800" dirty="0"/>
              <a:t>)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thể</a:t>
            </a:r>
            <a:r>
              <a:rPr lang="en-GB" sz="2800" dirty="0"/>
              <a:t> </a:t>
            </a:r>
            <a:r>
              <a:rPr lang="en-GB" sz="2800" dirty="0" err="1"/>
              <a:t>hiển</a:t>
            </a:r>
            <a:r>
              <a:rPr lang="en-GB" sz="2800" dirty="0"/>
              <a:t> </a:t>
            </a:r>
            <a:r>
              <a:rPr lang="en-GB" sz="2800" dirty="0" err="1"/>
              <a:t>thị</a:t>
            </a:r>
            <a:r>
              <a:rPr lang="en-GB" sz="2800" dirty="0"/>
              <a:t> </a:t>
            </a:r>
            <a:r>
              <a:rPr lang="en-GB" sz="2800" dirty="0" err="1"/>
              <a:t>đồng</a:t>
            </a:r>
            <a:r>
              <a:rPr lang="en-GB" sz="2800" dirty="0"/>
              <a:t> </a:t>
            </a:r>
            <a:r>
              <a:rPr lang="en-GB" sz="2800" dirty="0" err="1"/>
              <a:t>thời</a:t>
            </a:r>
            <a:r>
              <a:rPr lang="en-GB" sz="2800" dirty="0"/>
              <a:t> </a:t>
            </a:r>
            <a:r>
              <a:rPr lang="en-GB" sz="2800" dirty="0" err="1"/>
              <a:t>nhiều</a:t>
            </a:r>
            <a:r>
              <a:rPr lang="en-GB" sz="2800" dirty="0"/>
              <a:t> </a:t>
            </a:r>
            <a:r>
              <a:rPr lang="en-GB" sz="2800" dirty="0" err="1"/>
              <a:t>kênh</a:t>
            </a:r>
            <a:r>
              <a:rPr lang="en-GB" sz="2800" dirty="0"/>
              <a:t> (channels) </a:t>
            </a:r>
            <a:r>
              <a:rPr lang="en-GB" sz="2800" dirty="0" err="1"/>
              <a:t>của</a:t>
            </a:r>
            <a:r>
              <a:rPr lang="en-GB" sz="2800" dirty="0"/>
              <a:t> </a:t>
            </a:r>
            <a:r>
              <a:rPr lang="en-GB" sz="2800" dirty="0" err="1"/>
              <a:t>thông</a:t>
            </a:r>
            <a:r>
              <a:rPr lang="en-GB" sz="2800" dirty="0"/>
              <a:t> tin </a:t>
            </a:r>
            <a:r>
              <a:rPr lang="en-GB" sz="2800" dirty="0" err="1"/>
              <a:t>dạng</a:t>
            </a:r>
            <a:r>
              <a:rPr lang="en-GB" sz="2800" dirty="0"/>
              <a:t> </a:t>
            </a:r>
            <a:r>
              <a:rPr lang="en-GB" sz="2800" dirty="0" err="1"/>
              <a:t>số</a:t>
            </a:r>
            <a:r>
              <a:rPr lang="en-GB" sz="2800" dirty="0"/>
              <a:t> </a:t>
            </a:r>
            <a:r>
              <a:rPr lang="en-GB" sz="2800" err="1"/>
              <a:t>và</a:t>
            </a:r>
            <a:r>
              <a:rPr lang="en-GB" sz="2800"/>
              <a:t> có thể hiển thị giá trị dữ liệu của từng tín hiệu tại từng thời điểm cụ thể </a:t>
            </a:r>
            <a:r>
              <a:rPr lang="en-GB" sz="2800" dirty="0" err="1"/>
              <a:t>trên</a:t>
            </a:r>
            <a:r>
              <a:rPr lang="en-GB" sz="2800" dirty="0"/>
              <a:t> </a:t>
            </a:r>
            <a:r>
              <a:rPr lang="en-GB" sz="2800" dirty="0" err="1"/>
              <a:t>màn</a:t>
            </a:r>
            <a:r>
              <a:rPr lang="en-GB" sz="2800" dirty="0"/>
              <a:t> </a:t>
            </a:r>
            <a:r>
              <a:rPr lang="en-GB" sz="2800" dirty="0" err="1"/>
              <a:t>hình</a:t>
            </a:r>
            <a:r>
              <a:rPr lang="en-GB" sz="2800" dirty="0"/>
              <a:t> </a:t>
            </a:r>
            <a:r>
              <a:rPr lang="en-GB" sz="2800" dirty="0" err="1"/>
              <a:t>hiển</a:t>
            </a:r>
            <a:r>
              <a:rPr lang="en-GB" sz="2800" dirty="0"/>
              <a:t> </a:t>
            </a:r>
            <a:r>
              <a:rPr lang="en-GB" sz="2800" dirty="0" err="1"/>
              <a:t>thị</a:t>
            </a:r>
            <a:endParaRPr lang="en-GB" sz="28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37</a:t>
            </a:fld>
            <a:endParaRPr kumimoji="0"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2667000"/>
            <a:ext cx="657972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E3E3F-9B50-4D8B-8ACD-FC9ED26A0ED7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331913" y="152400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Thiết</a:t>
            </a:r>
            <a:r>
              <a:rPr lang="en-US" altLang="ja-JP" dirty="0"/>
              <a:t> </a:t>
            </a:r>
            <a:r>
              <a:rPr lang="en-US" altLang="ja-JP" dirty="0" err="1"/>
              <a:t>bị</a:t>
            </a:r>
            <a:r>
              <a:rPr lang="en-US" altLang="ja-JP" dirty="0"/>
              <a:t> </a:t>
            </a:r>
            <a:r>
              <a:rPr lang="en-US" altLang="ja-JP" dirty="0" err="1"/>
              <a:t>kiểm</a:t>
            </a:r>
            <a:r>
              <a:rPr lang="en-US" altLang="ja-JP" dirty="0"/>
              <a:t> </a:t>
            </a:r>
            <a:r>
              <a:rPr lang="en-US" altLang="ja-JP" dirty="0" err="1"/>
              <a:t>tra</a:t>
            </a:r>
            <a:r>
              <a:rPr lang="en-US" altLang="ja-JP" dirty="0"/>
              <a:t> </a:t>
            </a:r>
            <a:r>
              <a:rPr lang="en-US" altLang="ja-JP" dirty="0" err="1"/>
              <a:t>và</a:t>
            </a:r>
            <a:r>
              <a:rPr lang="en-US" altLang="ja-JP" dirty="0"/>
              <a:t> </a:t>
            </a:r>
            <a:r>
              <a:rPr lang="en-US" altLang="ja-JP" dirty="0" err="1"/>
              <a:t>phân</a:t>
            </a:r>
            <a:r>
              <a:rPr lang="en-US" altLang="ja-JP" dirty="0"/>
              <a:t> </a:t>
            </a:r>
            <a:r>
              <a:rPr lang="en-US" altLang="ja-JP" dirty="0" err="1"/>
              <a:t>tích</a:t>
            </a:r>
            <a:r>
              <a:rPr lang="en-US" altLang="ja-JP" dirty="0"/>
              <a:t> </a:t>
            </a:r>
            <a:r>
              <a:rPr lang="en-US" altLang="ja-JP" dirty="0" err="1"/>
              <a:t>tín</a:t>
            </a:r>
            <a:r>
              <a:rPr lang="en-US" altLang="ja-JP" dirty="0"/>
              <a:t> </a:t>
            </a:r>
            <a:r>
              <a:rPr lang="en-US" altLang="ja-JP" dirty="0" err="1"/>
              <a:t>hiệu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3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/>
          <a:lstStyle/>
          <a:p>
            <a:pPr algn="ctr"/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38</a:t>
            </a:fld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9CCC-B213-41A4-AE4E-D667DF60260B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Tổng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đặc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điểm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(digital features)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Qui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trình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thiết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kế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(digital design processing)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chip </a:t>
            </a:r>
            <a:r>
              <a:rPr lang="en-US" dirty="0" err="1"/>
              <a:t>Số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thuật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Tóm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tắt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nội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dung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chương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học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2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50514" y="63817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39</a:t>
            </a:fld>
            <a:endParaRPr kumimoji="0"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38600"/>
            <a:ext cx="3505200" cy="259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4150242"/>
            <a:ext cx="5029200" cy="194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B4A9-2067-4C39-8F09-29B5C722AEAB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Các</a:t>
            </a:r>
            <a:r>
              <a:rPr lang="en-US" altLang="ja-JP" dirty="0"/>
              <a:t> </a:t>
            </a:r>
            <a:r>
              <a:rPr lang="en-US" altLang="ja-JP" dirty="0" err="1"/>
              <a:t>loại</a:t>
            </a:r>
            <a:r>
              <a:rPr lang="en-US" altLang="ja-JP" dirty="0"/>
              <a:t> chip </a:t>
            </a:r>
            <a:r>
              <a:rPr lang="en-US" altLang="ja-JP" dirty="0" err="1"/>
              <a:t>số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 err="1"/>
              <a:t>Các</a:t>
            </a:r>
            <a:r>
              <a:rPr lang="en-GB" dirty="0"/>
              <a:t> chip </a:t>
            </a:r>
            <a:r>
              <a:rPr lang="en-GB" dirty="0" err="1"/>
              <a:t>tiêu</a:t>
            </a:r>
            <a:r>
              <a:rPr lang="en-GB" dirty="0"/>
              <a:t> </a:t>
            </a:r>
            <a:r>
              <a:rPr lang="en-GB" dirty="0" err="1"/>
              <a:t>chuẩn</a:t>
            </a:r>
            <a:r>
              <a:rPr lang="en-GB" dirty="0"/>
              <a:t>, </a:t>
            </a:r>
            <a:r>
              <a:rPr lang="en-GB" dirty="0" err="1"/>
              <a:t>cơ</a:t>
            </a:r>
            <a:r>
              <a:rPr lang="en-GB" dirty="0"/>
              <a:t> </a:t>
            </a:r>
            <a:r>
              <a:rPr lang="en-GB" dirty="0" err="1"/>
              <a:t>bản</a:t>
            </a:r>
            <a:r>
              <a:rPr lang="en-GB" dirty="0"/>
              <a:t> (Standard chip)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dirty="0" err="1"/>
              <a:t>Chứa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lượng</a:t>
            </a:r>
            <a:r>
              <a:rPr lang="en-GB" dirty="0"/>
              <a:t> </a:t>
            </a:r>
            <a:r>
              <a:rPr lang="en-GB" dirty="0" err="1"/>
              <a:t>nhỏ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cổng</a:t>
            </a:r>
            <a:r>
              <a:rPr lang="en-GB" dirty="0"/>
              <a:t> logic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dirty="0" err="1"/>
              <a:t>Thực</a:t>
            </a:r>
            <a:r>
              <a:rPr lang="en-GB" dirty="0"/>
              <a:t> </a:t>
            </a:r>
            <a:r>
              <a:rPr lang="en-GB" dirty="0" err="1"/>
              <a:t>thi</a:t>
            </a:r>
            <a:r>
              <a:rPr lang="en-GB" dirty="0"/>
              <a:t> </a:t>
            </a:r>
            <a:r>
              <a:rPr lang="en-GB" dirty="0" err="1"/>
              <a:t>những</a:t>
            </a:r>
            <a:r>
              <a:rPr lang="en-GB" dirty="0"/>
              <a:t> </a:t>
            </a:r>
            <a:r>
              <a:rPr lang="en-GB" dirty="0" err="1"/>
              <a:t>hàm</a:t>
            </a:r>
            <a:r>
              <a:rPr lang="en-GB" dirty="0"/>
              <a:t>, </a:t>
            </a:r>
            <a:r>
              <a:rPr lang="en-GB" dirty="0" err="1"/>
              <a:t>chức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đơn</a:t>
            </a:r>
            <a:r>
              <a:rPr lang="en-GB" dirty="0"/>
              <a:t> </a:t>
            </a:r>
            <a:r>
              <a:rPr lang="en-GB" dirty="0" err="1"/>
              <a:t>giản</a:t>
            </a:r>
            <a:r>
              <a:rPr lang="en-GB" dirty="0"/>
              <a:t> (NOT, AND, OR,…)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: </a:t>
            </a:r>
            <a:r>
              <a:rPr lang="en-GB" dirty="0" err="1"/>
              <a:t>các</a:t>
            </a:r>
            <a:r>
              <a:rPr lang="en-GB" dirty="0"/>
              <a:t> chip </a:t>
            </a:r>
            <a:r>
              <a:rPr lang="en-GB" dirty="0" err="1"/>
              <a:t>họ</a:t>
            </a:r>
            <a:r>
              <a:rPr lang="en-GB" dirty="0"/>
              <a:t> 74xx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2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6714" y="6526893"/>
            <a:ext cx="381000" cy="323850"/>
          </a:xfrm>
          <a:prstGeom prst="rect">
            <a:avLst/>
          </a:prstGeom>
          <a:noFill/>
        </p:spPr>
        <p:txBody>
          <a:bodyPr/>
          <a:lstStyle/>
          <a:p>
            <a:fld id="{14F314D8-779B-42C6-B8D6-81E701FA171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E0178-638A-4E96-9DA8-E98E31CB5D1E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lnSpc>
                <a:spcPct val="9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:  20%</a:t>
            </a:r>
          </a:p>
          <a:p>
            <a:pPr lvl="1">
              <a:lnSpc>
                <a:spcPct val="9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: 15%</a:t>
            </a:r>
          </a:p>
          <a:p>
            <a:pPr lvl="1">
              <a:lnSpc>
                <a:spcPct val="9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: 15%</a:t>
            </a:r>
          </a:p>
          <a:p>
            <a:pPr lvl="1">
              <a:lnSpc>
                <a:spcPct val="9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: 50%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9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40</a:t>
            </a:fld>
            <a:endParaRPr kumimoji="0" lang="en-US"/>
          </a:p>
        </p:txBody>
      </p:sp>
      <p:pic>
        <p:nvPicPr>
          <p:cNvPr id="49154" name="Picture 2" descr="http://www.cl.cam.ac.uk/teaching/1011/ECAD+Arch/images/DE2-lar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3872" y="3124200"/>
            <a:ext cx="3544957" cy="2743200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7467600" y="4114800"/>
            <a:ext cx="685800" cy="838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876800" y="6019800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CC"/>
                </a:solidFill>
              </a:rPr>
              <a:t>Altera</a:t>
            </a:r>
            <a:r>
              <a:rPr lang="en-US" dirty="0">
                <a:solidFill>
                  <a:srgbClr val="0000CC"/>
                </a:solidFill>
              </a:rPr>
              <a:t> DE2 board with Cyclone II FPGA chip</a:t>
            </a:r>
            <a:endParaRPr lang="vi-VN" dirty="0">
              <a:solidFill>
                <a:srgbClr val="0000CC"/>
              </a:solidFill>
            </a:endParaRPr>
          </a:p>
        </p:txBody>
      </p:sp>
      <p:cxnSp>
        <p:nvCxnSpPr>
          <p:cNvPr id="11" name="Straight Arrow Connector 10"/>
          <p:cNvCxnSpPr>
            <a:endCxn id="8" idx="4"/>
          </p:cNvCxnSpPr>
          <p:nvPr/>
        </p:nvCxnSpPr>
        <p:spPr>
          <a:xfrm flipV="1">
            <a:off x="7639050" y="4953000"/>
            <a:ext cx="171450" cy="11593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EEA7-84CC-40C1-892C-CAC9034E07BA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412776"/>
            <a:ext cx="5172352" cy="4824536"/>
          </a:xfrm>
        </p:spPr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 err="1"/>
              <a:t>Các</a:t>
            </a:r>
            <a:r>
              <a:rPr lang="en-GB" dirty="0"/>
              <a:t> chip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khả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sz="2200" b="1" dirty="0"/>
              <a:t>(</a:t>
            </a:r>
            <a:r>
              <a:rPr lang="en-GB" sz="2200" dirty="0"/>
              <a:t>Programmable Logic Devices (</a:t>
            </a:r>
            <a:r>
              <a:rPr lang="en-GB" sz="2200" b="1" dirty="0"/>
              <a:t>PLD</a:t>
            </a:r>
            <a:r>
              <a:rPr lang="en-GB" sz="2200" dirty="0"/>
              <a:t>)</a:t>
            </a:r>
            <a:r>
              <a:rPr lang="en-GB" sz="2200" b="1" dirty="0"/>
              <a:t> </a:t>
            </a:r>
            <a:r>
              <a:rPr lang="en-GB" sz="2200" dirty="0" err="1"/>
              <a:t>hoặc</a:t>
            </a:r>
            <a:r>
              <a:rPr lang="en-GB" sz="2200" dirty="0"/>
              <a:t> </a:t>
            </a:r>
            <a:r>
              <a:rPr lang="vi-VN" sz="2200" dirty="0" err="1"/>
              <a:t>Field-Programmable</a:t>
            </a:r>
            <a:r>
              <a:rPr lang="vi-VN" sz="2200" dirty="0"/>
              <a:t> </a:t>
            </a:r>
            <a:r>
              <a:rPr lang="vi-VN" sz="2200" dirty="0" err="1"/>
              <a:t>Gate</a:t>
            </a:r>
            <a:r>
              <a:rPr lang="vi-VN" sz="2200" dirty="0"/>
              <a:t> </a:t>
            </a:r>
            <a:r>
              <a:rPr lang="vi-VN" sz="2200" dirty="0" err="1"/>
              <a:t>Array</a:t>
            </a:r>
            <a:r>
              <a:rPr lang="vi-VN" sz="2200" b="1" dirty="0"/>
              <a:t> </a:t>
            </a:r>
            <a:r>
              <a:rPr lang="vi-VN" sz="2200" dirty="0"/>
              <a:t>(</a:t>
            </a:r>
            <a:r>
              <a:rPr lang="vi-VN" sz="2200" b="1" dirty="0"/>
              <a:t>FPGA</a:t>
            </a:r>
            <a:r>
              <a:rPr lang="vi-VN" sz="2200" dirty="0"/>
              <a:t>)</a:t>
            </a:r>
            <a:r>
              <a:rPr lang="en-US" sz="2200" b="1" dirty="0"/>
              <a:t>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dirty="0" err="1"/>
              <a:t>Tập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cổng</a:t>
            </a:r>
            <a:r>
              <a:rPr lang="en-GB" dirty="0"/>
              <a:t> </a:t>
            </a:r>
            <a:r>
              <a:rPr lang="en-GB" dirty="0" err="1"/>
              <a:t>chưa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kết</a:t>
            </a:r>
            <a:r>
              <a:rPr lang="en-GB" dirty="0"/>
              <a:t> </a:t>
            </a:r>
            <a:r>
              <a:rPr lang="en-GB" dirty="0" err="1"/>
              <a:t>nối</a:t>
            </a:r>
            <a:r>
              <a:rPr lang="en-GB" dirty="0"/>
              <a:t>, </a:t>
            </a:r>
            <a:r>
              <a:rPr lang="en-GB" dirty="0" err="1"/>
              <a:t>việc</a:t>
            </a:r>
            <a:r>
              <a:rPr lang="en-GB" dirty="0"/>
              <a:t> </a:t>
            </a:r>
            <a:r>
              <a:rPr lang="en-GB" dirty="0" err="1"/>
              <a:t>kết</a:t>
            </a:r>
            <a:r>
              <a:rPr lang="en-GB" dirty="0"/>
              <a:t> </a:t>
            </a:r>
            <a:r>
              <a:rPr lang="en-GB" dirty="0" err="1"/>
              <a:t>nối</a:t>
            </a:r>
            <a:r>
              <a:rPr lang="en-GB" dirty="0"/>
              <a:t> </a:t>
            </a:r>
            <a:r>
              <a:rPr lang="en-GB" dirty="0" err="1"/>
              <a:t>giữa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cổng</a:t>
            </a:r>
            <a:r>
              <a:rPr lang="en-GB" dirty="0"/>
              <a:t> </a:t>
            </a:r>
            <a:r>
              <a:rPr lang="en-GB" dirty="0" err="1"/>
              <a:t>này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bởi</a:t>
            </a:r>
            <a:r>
              <a:rPr lang="en-GB" dirty="0"/>
              <a:t> </a:t>
            </a:r>
            <a:r>
              <a:rPr lang="en-GB" dirty="0" err="1"/>
              <a:t>người</a:t>
            </a:r>
            <a:r>
              <a:rPr lang="en-GB" dirty="0"/>
              <a:t> </a:t>
            </a: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thông</a:t>
            </a:r>
            <a:r>
              <a:rPr lang="en-GB" dirty="0"/>
              <a:t> qua </a:t>
            </a:r>
            <a:r>
              <a:rPr lang="en-GB" dirty="0" err="1"/>
              <a:t>các</a:t>
            </a:r>
            <a:r>
              <a:rPr lang="en-GB" dirty="0"/>
              <a:t> CAD tools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dirty="0" err="1"/>
              <a:t>Chức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chip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thể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kế</a:t>
            </a:r>
            <a:r>
              <a:rPr lang="en-GB" dirty="0"/>
              <a:t> </a:t>
            </a:r>
            <a:r>
              <a:rPr lang="en-GB" dirty="0" err="1"/>
              <a:t>bởi</a:t>
            </a:r>
            <a:r>
              <a:rPr lang="en-GB" dirty="0"/>
              <a:t> </a:t>
            </a:r>
            <a:r>
              <a:rPr lang="en-GB" dirty="0" err="1"/>
              <a:t>người</a:t>
            </a:r>
            <a:r>
              <a:rPr lang="en-GB" dirty="0"/>
              <a:t> </a:t>
            </a: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endParaRPr lang="en-US" dirty="0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Các</a:t>
            </a:r>
            <a:r>
              <a:rPr lang="en-US" altLang="ja-JP" dirty="0"/>
              <a:t> </a:t>
            </a:r>
            <a:r>
              <a:rPr lang="en-US" altLang="ja-JP" dirty="0" err="1"/>
              <a:t>loại</a:t>
            </a:r>
            <a:r>
              <a:rPr lang="en-US" altLang="ja-JP" dirty="0"/>
              <a:t> chip </a:t>
            </a:r>
            <a:r>
              <a:rPr lang="en-US" altLang="ja-JP" dirty="0" err="1"/>
              <a:t>số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698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41</a:t>
            </a:fld>
            <a:endParaRPr kumimoji="0" lang="en-US"/>
          </a:p>
        </p:txBody>
      </p:sp>
      <p:pic>
        <p:nvPicPr>
          <p:cNvPr id="13" name="Picture 2" descr="File:ASICMINER USB Block Erup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4875" y="3476625"/>
            <a:ext cx="3341925" cy="2506444"/>
          </a:xfrm>
          <a:prstGeom prst="rect">
            <a:avLst/>
          </a:prstGeom>
          <a:noFill/>
        </p:spPr>
      </p:pic>
      <p:pic>
        <p:nvPicPr>
          <p:cNvPr id="14" name="Picture 13" descr="File:SSDTR-ASIC technolog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4038600"/>
            <a:ext cx="2362200" cy="23622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113971" y="6412468"/>
            <a:ext cx="2315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tray of </a:t>
            </a:r>
            <a:r>
              <a:rPr lang="en-US" b="1" dirty="0"/>
              <a:t>ASIC</a:t>
            </a:r>
            <a:r>
              <a:rPr lang="en-US" dirty="0"/>
              <a:t> chips</a:t>
            </a:r>
            <a:endParaRPr lang="vi-VN" dirty="0"/>
          </a:p>
        </p:txBody>
      </p:sp>
      <p:sp>
        <p:nvSpPr>
          <p:cNvPr id="16" name="Rectangle 15"/>
          <p:cNvSpPr/>
          <p:nvPr/>
        </p:nvSpPr>
        <p:spPr>
          <a:xfrm>
            <a:off x="4572000" y="5983069"/>
            <a:ext cx="434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ASIC-based </a:t>
            </a:r>
            <a:r>
              <a:rPr lang="en-US" dirty="0">
                <a:hlinkClick r:id="rId5" tooltip="USB"/>
              </a:rPr>
              <a:t>USB</a:t>
            </a:r>
            <a:r>
              <a:rPr lang="en-US" dirty="0"/>
              <a:t> </a:t>
            </a:r>
            <a:r>
              <a:rPr lang="en-US" dirty="0" err="1">
                <a:hlinkClick r:id="rId6" tooltip="Bitcoin"/>
              </a:rPr>
              <a:t>Bitcoin</a:t>
            </a:r>
            <a:r>
              <a:rPr lang="en-US" dirty="0"/>
              <a:t> miner. The ASIC chip is on the bottom-left of the device</a:t>
            </a:r>
            <a:endParaRPr lang="vi-V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0EE2-5AD5-4B7A-9DEA-9121B2C13CB2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Các</a:t>
            </a:r>
            <a:r>
              <a:rPr lang="en-US" altLang="ja-JP" dirty="0"/>
              <a:t> </a:t>
            </a:r>
            <a:r>
              <a:rPr lang="en-US" altLang="ja-JP" dirty="0" err="1"/>
              <a:t>loại</a:t>
            </a:r>
            <a:r>
              <a:rPr lang="en-US" altLang="ja-JP" dirty="0"/>
              <a:t> chip </a:t>
            </a:r>
            <a:r>
              <a:rPr lang="en-US" altLang="ja-JP" dirty="0" err="1"/>
              <a:t>số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271464"/>
            <a:ext cx="8640960" cy="4824536"/>
          </a:xfrm>
        </p:spPr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Các</a:t>
            </a:r>
            <a:r>
              <a:rPr lang="en-US" dirty="0"/>
              <a:t> chip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(</a:t>
            </a:r>
            <a:r>
              <a:rPr lang="vi-VN" dirty="0" err="1"/>
              <a:t>Application-Specific</a:t>
            </a:r>
            <a:r>
              <a:rPr lang="en-US" dirty="0"/>
              <a:t> </a:t>
            </a:r>
            <a:r>
              <a:rPr lang="vi-VN" dirty="0" err="1"/>
              <a:t>Integrated</a:t>
            </a:r>
            <a:r>
              <a:rPr lang="vi-VN" dirty="0"/>
              <a:t> </a:t>
            </a:r>
            <a:r>
              <a:rPr lang="en-US" dirty="0"/>
              <a:t>C</a:t>
            </a:r>
            <a:r>
              <a:rPr lang="vi-VN" dirty="0" err="1"/>
              <a:t>ircuit</a:t>
            </a:r>
            <a:r>
              <a:rPr lang="en-GB" dirty="0"/>
              <a:t> (</a:t>
            </a:r>
            <a:r>
              <a:rPr lang="en-GB" b="1" dirty="0"/>
              <a:t>ASIC</a:t>
            </a:r>
            <a:r>
              <a:rPr lang="en-GB" dirty="0"/>
              <a:t>))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dirty="0" err="1"/>
              <a:t>Tối</a:t>
            </a:r>
            <a:r>
              <a:rPr lang="en-GB" dirty="0"/>
              <a:t> </a:t>
            </a:r>
            <a:r>
              <a:rPr lang="en-GB" dirty="0" err="1"/>
              <a:t>ưu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thực</a:t>
            </a:r>
            <a:r>
              <a:rPr lang="en-GB" dirty="0"/>
              <a:t> </a:t>
            </a:r>
            <a:r>
              <a:rPr lang="en-GB" dirty="0" err="1"/>
              <a:t>thi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chức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thể</a:t>
            </a:r>
            <a:endParaRPr lang="en-GB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000" dirty="0" err="1"/>
              <a:t>Tối</a:t>
            </a:r>
            <a:r>
              <a:rPr lang="en-GB" sz="2000" dirty="0"/>
              <a:t> </a:t>
            </a:r>
            <a:r>
              <a:rPr lang="en-GB" sz="2000" dirty="0" err="1"/>
              <a:t>ưu</a:t>
            </a:r>
            <a:r>
              <a:rPr lang="en-GB" sz="2000" dirty="0"/>
              <a:t> </a:t>
            </a:r>
            <a:r>
              <a:rPr lang="en-GB" sz="2000" dirty="0" err="1"/>
              <a:t>về</a:t>
            </a:r>
            <a:r>
              <a:rPr lang="en-GB" sz="2000" dirty="0"/>
              <a:t> </a:t>
            </a:r>
            <a:r>
              <a:rPr lang="en-GB" sz="2000" dirty="0" err="1"/>
              <a:t>hiệu</a:t>
            </a:r>
            <a:r>
              <a:rPr lang="en-GB" sz="2000" dirty="0"/>
              <a:t> </a:t>
            </a:r>
            <a:r>
              <a:rPr lang="en-GB" sz="2000" dirty="0" err="1"/>
              <a:t>suất</a:t>
            </a:r>
            <a:r>
              <a:rPr lang="en-GB" sz="2000" dirty="0"/>
              <a:t>, </a:t>
            </a:r>
            <a:r>
              <a:rPr lang="en-GB" sz="2000" dirty="0" err="1"/>
              <a:t>tốc</a:t>
            </a:r>
            <a:r>
              <a:rPr lang="en-GB" sz="2000" dirty="0"/>
              <a:t> </a:t>
            </a:r>
            <a:r>
              <a:rPr lang="en-GB" sz="2000" dirty="0" err="1"/>
              <a:t>độ</a:t>
            </a:r>
            <a:r>
              <a:rPr lang="en-GB" sz="2000" dirty="0"/>
              <a:t> </a:t>
            </a:r>
            <a:r>
              <a:rPr lang="en-GB" sz="2000" dirty="0" err="1"/>
              <a:t>thực</a:t>
            </a:r>
            <a:r>
              <a:rPr lang="en-GB" sz="2000" dirty="0"/>
              <a:t> </a:t>
            </a:r>
            <a:r>
              <a:rPr lang="en-GB" sz="2000" dirty="0" err="1"/>
              <a:t>thi</a:t>
            </a:r>
            <a:endParaRPr lang="en-GB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000" dirty="0" err="1"/>
              <a:t>Nhiều</a:t>
            </a:r>
            <a:r>
              <a:rPr lang="en-GB" sz="2000" dirty="0"/>
              <a:t> </a:t>
            </a:r>
            <a:r>
              <a:rPr lang="en-GB" sz="2000" dirty="0" err="1"/>
              <a:t>mạch</a:t>
            </a:r>
            <a:r>
              <a:rPr lang="en-GB" sz="2000" dirty="0"/>
              <a:t> logic </a:t>
            </a:r>
            <a:r>
              <a:rPr lang="en-GB" sz="2000" dirty="0" err="1"/>
              <a:t>được</a:t>
            </a:r>
            <a:r>
              <a:rPr lang="en-GB" sz="2000" dirty="0"/>
              <a:t> </a:t>
            </a:r>
            <a:r>
              <a:rPr lang="en-GB" sz="2000" dirty="0" err="1"/>
              <a:t>tích</a:t>
            </a:r>
            <a:r>
              <a:rPr lang="en-GB" sz="2000" dirty="0"/>
              <a:t> </a:t>
            </a:r>
            <a:r>
              <a:rPr lang="en-GB" sz="2000" dirty="0" err="1"/>
              <a:t>hợp</a:t>
            </a:r>
            <a:r>
              <a:rPr lang="en-GB" sz="2000" dirty="0"/>
              <a:t> </a:t>
            </a:r>
            <a:r>
              <a:rPr lang="en-GB" sz="2000" dirty="0" err="1"/>
              <a:t>hơn</a:t>
            </a:r>
            <a:endParaRPr lang="en-GB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000" dirty="0" err="1"/>
              <a:t>Giá</a:t>
            </a:r>
            <a:r>
              <a:rPr lang="en-GB" sz="2000" dirty="0"/>
              <a:t> </a:t>
            </a:r>
            <a:r>
              <a:rPr lang="en-GB" sz="2000" dirty="0" err="1"/>
              <a:t>thành</a:t>
            </a:r>
            <a:r>
              <a:rPr lang="en-GB" sz="2000" dirty="0"/>
              <a:t> </a:t>
            </a:r>
            <a:r>
              <a:rPr lang="en-GB" sz="2000" dirty="0" err="1"/>
              <a:t>cao</a:t>
            </a:r>
            <a:endParaRPr lang="en-GB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40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42</a:t>
            </a:fld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F20E-DA6F-4075-B2A8-10D40E1FF54C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Các</a:t>
            </a:r>
            <a:r>
              <a:rPr lang="en-US" altLang="ja-JP" dirty="0"/>
              <a:t> </a:t>
            </a:r>
            <a:r>
              <a:rPr lang="en-US" altLang="ja-JP" dirty="0" err="1"/>
              <a:t>loại</a:t>
            </a:r>
            <a:r>
              <a:rPr lang="en-US" altLang="ja-JP" dirty="0"/>
              <a:t> chip </a:t>
            </a:r>
            <a:r>
              <a:rPr lang="en-US" altLang="ja-JP" dirty="0" err="1"/>
              <a:t>số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logic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(Small Scale Integration - </a:t>
            </a:r>
            <a:r>
              <a:rPr lang="en-US" b="1" dirty="0"/>
              <a:t>SSI</a:t>
            </a:r>
            <a:r>
              <a:rPr lang="en-US" dirty="0"/>
              <a:t>): 1 </a:t>
            </a:r>
            <a:r>
              <a:rPr lang="en-US" dirty="0" err="1"/>
              <a:t>đến</a:t>
            </a:r>
            <a:r>
              <a:rPr lang="en-US" dirty="0"/>
              <a:t> 20 </a:t>
            </a:r>
            <a:r>
              <a:rPr lang="en-US" dirty="0" err="1"/>
              <a:t>cổng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(Medium Scale Integration - </a:t>
            </a:r>
            <a:r>
              <a:rPr lang="en-US" b="1" dirty="0"/>
              <a:t>MSI</a:t>
            </a:r>
            <a:r>
              <a:rPr lang="en-US" dirty="0"/>
              <a:t>): 20 </a:t>
            </a:r>
            <a:r>
              <a:rPr lang="en-US" dirty="0" err="1"/>
              <a:t>đến</a:t>
            </a:r>
            <a:r>
              <a:rPr lang="en-US" dirty="0"/>
              <a:t> 200 </a:t>
            </a:r>
            <a:r>
              <a:rPr lang="en-US" dirty="0" err="1"/>
              <a:t>cổng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(Large Scale Integration - </a:t>
            </a:r>
            <a:r>
              <a:rPr lang="en-US" b="1" dirty="0"/>
              <a:t>LSI</a:t>
            </a:r>
            <a:r>
              <a:rPr lang="en-US" dirty="0"/>
              <a:t>): 200 </a:t>
            </a:r>
            <a:r>
              <a:rPr lang="en-US" dirty="0" err="1"/>
              <a:t>đến</a:t>
            </a:r>
            <a:r>
              <a:rPr lang="en-US" dirty="0"/>
              <a:t> 1.000 .000 </a:t>
            </a:r>
            <a:r>
              <a:rPr lang="en-US" dirty="0" err="1"/>
              <a:t>cổng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(Very Large Scale Integration - </a:t>
            </a:r>
            <a:r>
              <a:rPr lang="en-US" b="1" dirty="0"/>
              <a:t>VLSI</a:t>
            </a:r>
            <a:r>
              <a:rPr lang="en-US" dirty="0"/>
              <a:t>): </a:t>
            </a:r>
            <a:r>
              <a:rPr lang="en-US" dirty="0" err="1"/>
              <a:t>trên</a:t>
            </a:r>
            <a:r>
              <a:rPr lang="en-US" dirty="0"/>
              <a:t> 1.000.000 </a:t>
            </a:r>
            <a:r>
              <a:rPr lang="en-US" dirty="0" err="1"/>
              <a:t>cổng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64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/>
          <a:lstStyle/>
          <a:p>
            <a:pPr algn="ctr"/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43</a:t>
            </a:fld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291B-E8C7-46A8-992D-59C351A364FD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Tổng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đặc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điểm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(digital features)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Qui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trình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thiết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kế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(digital design processing)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loại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chip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Tóm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tắt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nội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dung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chương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học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801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86800" y="64579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44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219200"/>
            <a:ext cx="89916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(analog):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diễn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tục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Aft>
                <a:spcPts val="1200"/>
              </a:spcAft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(digital):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diễn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rời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rời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rạc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Aft>
                <a:spcPts val="1200"/>
              </a:spcAft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Nhị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(binary):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2,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diễn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hai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0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1</a:t>
            </a:r>
          </a:p>
          <a:p>
            <a:pPr marL="342900" indent="-342900">
              <a:spcAft>
                <a:spcPts val="1200"/>
              </a:spcAft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Bit: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ký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nhị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0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1</a:t>
            </a:r>
          </a:p>
          <a:p>
            <a:pPr marL="342900" indent="-342900">
              <a:spcAft>
                <a:spcPts val="1200"/>
              </a:spcAft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Chip logic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(programmable logic chip):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chip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cụ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thể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Aft>
                <a:spcPts val="1200"/>
              </a:spcAft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Chip logic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cố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(fixed-function logic chip):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chip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cố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đổi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2600" y="4800600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+mj-lt"/>
                <a:ea typeface="Tahoma" pitchFamily="34" charset="0"/>
                <a:cs typeface="Tahoma" pitchFamily="34" charset="0"/>
              </a:rPr>
              <a:t>FPGA</a:t>
            </a:r>
            <a:endParaRPr lang="vi-VN" sz="2400" dirty="0">
              <a:solidFill>
                <a:srgbClr val="0000CC"/>
              </a:solidFill>
              <a:latin typeface="+mj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66800" y="5026967"/>
            <a:ext cx="685800" cy="2233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23283" y="5638800"/>
            <a:ext cx="839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ASIC</a:t>
            </a:r>
            <a:endParaRPr lang="vi-VN" sz="2400" dirty="0">
              <a:solidFill>
                <a:srgbClr val="0000C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39000" y="5867400"/>
            <a:ext cx="685800" cy="2233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86D2-B9C7-46DD-BA7B-BCC7D0753CCB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Copyrights 2016 UIT-CE. All Rights Reserved.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219200" y="221010"/>
            <a:ext cx="7354887" cy="693390"/>
          </a:xfrm>
        </p:spPr>
        <p:txBody>
          <a:bodyPr/>
          <a:lstStyle/>
          <a:p>
            <a:pPr algn="ctr"/>
            <a:r>
              <a:rPr lang="en-US" altLang="ja-JP" dirty="0" err="1"/>
              <a:t>Những</a:t>
            </a:r>
            <a:r>
              <a:rPr lang="en-US" altLang="ja-JP" dirty="0"/>
              <a:t> </a:t>
            </a:r>
            <a:r>
              <a:rPr lang="en-US" altLang="ja-JP" dirty="0" err="1"/>
              <a:t>thuật</a:t>
            </a:r>
            <a:r>
              <a:rPr lang="en-US" altLang="ja-JP" dirty="0"/>
              <a:t> </a:t>
            </a:r>
            <a:r>
              <a:rPr lang="en-US" altLang="ja-JP" dirty="0" err="1"/>
              <a:t>ngữ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2961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45</a:t>
            </a:fld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528D-07A9-44AF-B376-C5F22691CB79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31913" y="228600"/>
            <a:ext cx="7354887" cy="693390"/>
          </a:xfrm>
        </p:spPr>
        <p:txBody>
          <a:bodyPr/>
          <a:lstStyle/>
          <a:p>
            <a:pPr algn="ctr"/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 </a:t>
            </a:r>
            <a:r>
              <a:rPr lang="en-US" dirty="0" err="1"/>
              <a:t>Chương</a:t>
            </a:r>
            <a:r>
              <a:rPr lang="en-US" dirty="0"/>
              <a:t> 1,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,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80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21" y="2971800"/>
            <a:ext cx="7772400" cy="1362075"/>
          </a:xfrm>
        </p:spPr>
        <p:txBody>
          <a:bodyPr>
            <a:normAutofit/>
          </a:bodyPr>
          <a:lstStyle/>
          <a:p>
            <a:pPr algn="ctr"/>
            <a:r>
              <a:rPr lang="en-GB" sz="4800" dirty="0" err="1"/>
              <a:t>Thảo</a:t>
            </a:r>
            <a:r>
              <a:rPr lang="en-GB" sz="4800" dirty="0"/>
              <a:t> </a:t>
            </a:r>
            <a:r>
              <a:rPr lang="en-GB" sz="4800" dirty="0" err="1"/>
              <a:t>luận</a:t>
            </a:r>
            <a:r>
              <a:rPr lang="en-GB" sz="4800" dirty="0"/>
              <a:t> ???</a:t>
            </a:r>
            <a:endParaRPr lang="en-US" sz="48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46</a:t>
            </a:fld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4C16-97D7-4612-912D-93339C74E045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508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498080" cy="685800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/>
              <a:t>Mục</a:t>
            </a:r>
            <a:r>
              <a:rPr lang="en-US" sz="3200" dirty="0"/>
              <a:t> </a:t>
            </a:r>
            <a:r>
              <a:rPr lang="en-US" sz="3200" dirty="0" err="1"/>
              <a:t>tiêu</a:t>
            </a:r>
            <a:r>
              <a:rPr lang="en-US" sz="3200" dirty="0"/>
              <a:t> </a:t>
            </a:r>
            <a:r>
              <a:rPr lang="en-US" sz="3200" dirty="0" err="1"/>
              <a:t>môn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endParaRPr lang="en-US" sz="3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5</a:t>
            </a:fld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991A-CD1F-4D28-A09D-000408F3F606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600" dirty="0" err="1"/>
              <a:t>Hiểu</a:t>
            </a:r>
            <a:r>
              <a:rPr lang="en-US" sz="2600" dirty="0"/>
              <a:t> </a:t>
            </a:r>
            <a:r>
              <a:rPr lang="en-US" sz="2600" dirty="0" err="1"/>
              <a:t>được</a:t>
            </a:r>
            <a:r>
              <a:rPr lang="en-US" sz="2600" dirty="0"/>
              <a:t> </a:t>
            </a:r>
            <a:r>
              <a:rPr lang="en-US" sz="2600" dirty="0" err="1"/>
              <a:t>luận</a:t>
            </a:r>
            <a:r>
              <a:rPr lang="en-US" sz="2600" dirty="0"/>
              <a:t> </a:t>
            </a:r>
            <a:r>
              <a:rPr lang="en-US" sz="2600" dirty="0" err="1"/>
              <a:t>lý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(</a:t>
            </a:r>
            <a:r>
              <a:rPr lang="en-US" sz="2600" dirty="0">
                <a:solidFill>
                  <a:srgbClr val="00B0F0"/>
                </a:solidFill>
              </a:rPr>
              <a:t>digital logic</a:t>
            </a:r>
            <a:r>
              <a:rPr lang="en-US" sz="2600" dirty="0"/>
              <a:t>) ở </a:t>
            </a:r>
            <a:r>
              <a:rPr lang="en-US" sz="2600" dirty="0" err="1"/>
              <a:t>mức</a:t>
            </a:r>
            <a:r>
              <a:rPr lang="en-US" sz="2600" dirty="0"/>
              <a:t> </a:t>
            </a:r>
            <a:r>
              <a:rPr lang="en-US" sz="2600" dirty="0" err="1"/>
              <a:t>cổng</a:t>
            </a:r>
            <a:r>
              <a:rPr lang="en-US" sz="2600" dirty="0"/>
              <a:t> (</a:t>
            </a:r>
            <a:r>
              <a:rPr lang="en-US" sz="2600" dirty="0">
                <a:solidFill>
                  <a:srgbClr val="00B0F0"/>
                </a:solidFill>
              </a:rPr>
              <a:t>gate level</a:t>
            </a:r>
            <a:r>
              <a:rPr lang="en-US" sz="2600" dirty="0"/>
              <a:t>)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mức</a:t>
            </a:r>
            <a:r>
              <a:rPr lang="en-US" sz="2600" dirty="0"/>
              <a:t> </a:t>
            </a:r>
            <a:r>
              <a:rPr lang="en-US" sz="2600" dirty="0" err="1"/>
              <a:t>chuyển</a:t>
            </a:r>
            <a:r>
              <a:rPr lang="en-US" sz="2600" dirty="0"/>
              <a:t> </a:t>
            </a:r>
            <a:r>
              <a:rPr lang="en-US" sz="2600" dirty="0" err="1"/>
              <a:t>mạch</a:t>
            </a:r>
            <a:r>
              <a:rPr lang="en-US" sz="2600" dirty="0"/>
              <a:t> (</a:t>
            </a:r>
            <a:r>
              <a:rPr lang="en-US" sz="2600" dirty="0">
                <a:solidFill>
                  <a:srgbClr val="00B0F0"/>
                </a:solidFill>
              </a:rPr>
              <a:t>switch level</a:t>
            </a:r>
            <a:r>
              <a:rPr lang="en-US" sz="2600" dirty="0"/>
              <a:t>)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thành</a:t>
            </a:r>
            <a:r>
              <a:rPr lang="en-US" sz="2600" dirty="0"/>
              <a:t> </a:t>
            </a:r>
            <a:r>
              <a:rPr lang="en-US" sz="2600" dirty="0" err="1"/>
              <a:t>phần</a:t>
            </a:r>
            <a:r>
              <a:rPr lang="en-US" sz="2600" dirty="0"/>
              <a:t> logic </a:t>
            </a:r>
            <a:r>
              <a:rPr lang="en-US" sz="2600" dirty="0" err="1"/>
              <a:t>tổ</a:t>
            </a:r>
            <a:r>
              <a:rPr lang="en-US" sz="2600" dirty="0"/>
              <a:t> </a:t>
            </a:r>
            <a:r>
              <a:rPr lang="en-US" sz="2600" dirty="0" err="1"/>
              <a:t>hợp</a:t>
            </a:r>
            <a:r>
              <a:rPr lang="en-US" sz="2600" dirty="0"/>
              <a:t> (</a:t>
            </a:r>
            <a:r>
              <a:rPr lang="en-US" sz="2600" dirty="0">
                <a:solidFill>
                  <a:srgbClr val="FFC000"/>
                </a:solidFill>
              </a:rPr>
              <a:t>combinational logic</a:t>
            </a:r>
            <a:r>
              <a:rPr lang="en-US" sz="2600" dirty="0"/>
              <a:t>) </a:t>
            </a:r>
            <a:r>
              <a:rPr lang="en-US" sz="2600" dirty="0" err="1"/>
              <a:t>và</a:t>
            </a:r>
            <a:r>
              <a:rPr lang="en-US" sz="2600" dirty="0"/>
              <a:t> logic </a:t>
            </a:r>
            <a:r>
              <a:rPr lang="en-US" sz="2600" dirty="0" err="1"/>
              <a:t>tuần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(</a:t>
            </a:r>
            <a:r>
              <a:rPr lang="en-US" sz="2600" dirty="0">
                <a:solidFill>
                  <a:srgbClr val="FFC000"/>
                </a:solidFill>
              </a:rPr>
              <a:t>sequential logic</a:t>
            </a:r>
            <a:r>
              <a:rPr lang="en-US" sz="2600" dirty="0"/>
              <a:t>)</a:t>
            </a:r>
          </a:p>
          <a:p>
            <a:pPr algn="just">
              <a:lnSpc>
                <a:spcPct val="150000"/>
              </a:lnSpc>
            </a:pPr>
            <a:r>
              <a:rPr lang="en-US" sz="2600" dirty="0" err="1"/>
              <a:t>Thiết</a:t>
            </a:r>
            <a:r>
              <a:rPr lang="en-US" sz="2600" dirty="0"/>
              <a:t> </a:t>
            </a:r>
            <a:r>
              <a:rPr lang="en-US" sz="2600" dirty="0" err="1"/>
              <a:t>kế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thực</a:t>
            </a:r>
            <a:r>
              <a:rPr lang="en-US" sz="2600" dirty="0"/>
              <a:t> </a:t>
            </a:r>
            <a:r>
              <a:rPr lang="en-US" sz="2600" dirty="0" err="1"/>
              <a:t>thi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mạch</a:t>
            </a:r>
            <a:r>
              <a:rPr lang="en-US" sz="2600" dirty="0"/>
              <a:t> logic </a:t>
            </a:r>
            <a:r>
              <a:rPr lang="en-US" sz="2600" dirty="0" err="1"/>
              <a:t>tổ</a:t>
            </a:r>
            <a:r>
              <a:rPr lang="en-US" sz="2600" dirty="0"/>
              <a:t> </a:t>
            </a:r>
            <a:r>
              <a:rPr lang="en-US" sz="2600" dirty="0" err="1"/>
              <a:t>hợp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tuần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endParaRPr lang="en-US" sz="2600" dirty="0"/>
          </a:p>
          <a:p>
            <a:pPr algn="just">
              <a:lnSpc>
                <a:spcPct val="150000"/>
              </a:lnSpc>
            </a:pPr>
            <a:r>
              <a:rPr lang="en-US" sz="2600" dirty="0" err="1"/>
              <a:t>Phân</a:t>
            </a:r>
            <a:r>
              <a:rPr lang="en-US" sz="2600" dirty="0"/>
              <a:t> </a:t>
            </a:r>
            <a:r>
              <a:rPr lang="en-US" sz="2600" dirty="0" err="1"/>
              <a:t>tích</a:t>
            </a:r>
            <a:r>
              <a:rPr lang="en-US" sz="2600" dirty="0"/>
              <a:t> </a:t>
            </a:r>
            <a:r>
              <a:rPr lang="en-US" sz="2600" dirty="0" err="1"/>
              <a:t>được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mạch</a:t>
            </a:r>
            <a:r>
              <a:rPr lang="en-US" sz="2600" dirty="0"/>
              <a:t> logic </a:t>
            </a: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từ</a:t>
            </a:r>
            <a:r>
              <a:rPr lang="en-US" sz="2600" dirty="0"/>
              <a:t> </a:t>
            </a:r>
            <a:r>
              <a:rPr lang="en-US" sz="2600" dirty="0" err="1"/>
              <a:t>đơn</a:t>
            </a:r>
            <a:r>
              <a:rPr lang="en-US" sz="2600" dirty="0"/>
              <a:t> </a:t>
            </a:r>
            <a:r>
              <a:rPr lang="en-US" sz="2600" dirty="0" err="1"/>
              <a:t>giản</a:t>
            </a:r>
            <a:r>
              <a:rPr lang="en-US" sz="2600" dirty="0"/>
              <a:t> </a:t>
            </a:r>
            <a:r>
              <a:rPr lang="en-US" sz="2600" dirty="0" err="1"/>
              <a:t>đến</a:t>
            </a:r>
            <a:r>
              <a:rPr lang="en-US" sz="2600" dirty="0"/>
              <a:t> </a:t>
            </a:r>
            <a:r>
              <a:rPr lang="en-US" sz="2600" dirty="0" err="1"/>
              <a:t>phức</a:t>
            </a:r>
            <a:r>
              <a:rPr lang="en-US" sz="2600" dirty="0"/>
              <a:t> </a:t>
            </a:r>
            <a:r>
              <a:rPr lang="en-US" sz="2600" dirty="0" err="1"/>
              <a:t>tạp</a:t>
            </a:r>
            <a:endParaRPr lang="en-US" sz="2600" dirty="0"/>
          </a:p>
          <a:p>
            <a:pPr algn="just">
              <a:lnSpc>
                <a:spcPct val="150000"/>
              </a:lnSpc>
            </a:pPr>
            <a:r>
              <a:rPr lang="en-US" sz="2600" dirty="0" err="1"/>
              <a:t>Biết</a:t>
            </a:r>
            <a:r>
              <a:rPr lang="en-US" sz="2600" dirty="0"/>
              <a:t> </a:t>
            </a:r>
            <a:r>
              <a:rPr lang="en-US" sz="2600" dirty="0" err="1"/>
              <a:t>sử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công</a:t>
            </a:r>
            <a:r>
              <a:rPr lang="en-US" sz="2600" dirty="0"/>
              <a:t> </a:t>
            </a:r>
            <a:r>
              <a:rPr lang="en-US" sz="2600" dirty="0" err="1"/>
              <a:t>cụ</a:t>
            </a:r>
            <a:r>
              <a:rPr lang="en-US" sz="2600" dirty="0"/>
              <a:t> (tools) </a:t>
            </a:r>
            <a:r>
              <a:rPr lang="en-US" sz="2600" dirty="0" err="1"/>
              <a:t>hỗ</a:t>
            </a:r>
            <a:r>
              <a:rPr lang="en-US" sz="2600" dirty="0"/>
              <a:t> </a:t>
            </a:r>
            <a:r>
              <a:rPr lang="en-US" sz="2600" dirty="0" err="1"/>
              <a:t>trợ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Kit </a:t>
            </a:r>
            <a:r>
              <a:rPr lang="en-US" sz="2600" dirty="0" err="1"/>
              <a:t>thực</a:t>
            </a:r>
            <a:r>
              <a:rPr lang="en-US" sz="2600" dirty="0"/>
              <a:t> </a:t>
            </a:r>
            <a:r>
              <a:rPr lang="en-US" sz="2600" dirty="0" err="1"/>
              <a:t>hành</a:t>
            </a:r>
            <a:r>
              <a:rPr lang="en-US" sz="2600" dirty="0"/>
              <a:t> </a:t>
            </a:r>
            <a:r>
              <a:rPr lang="en-US" sz="2600" dirty="0" err="1"/>
              <a:t>trong</a:t>
            </a:r>
            <a:r>
              <a:rPr lang="en-US" sz="2600" dirty="0"/>
              <a:t> </a:t>
            </a:r>
            <a:r>
              <a:rPr lang="en-US" sz="2600" dirty="0" err="1"/>
              <a:t>thiết</a:t>
            </a:r>
            <a:r>
              <a:rPr lang="en-US" sz="2600" dirty="0"/>
              <a:t> </a:t>
            </a:r>
            <a:r>
              <a:rPr lang="en-US" sz="2600" dirty="0" err="1"/>
              <a:t>kế</a:t>
            </a:r>
            <a:r>
              <a:rPr lang="en-US" sz="2600" dirty="0"/>
              <a:t> logic </a:t>
            </a:r>
            <a:r>
              <a:rPr lang="en-US" sz="2600" dirty="0" err="1"/>
              <a:t>Số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637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Vị</a:t>
            </a:r>
            <a:r>
              <a:rPr lang="en-US" sz="3200" dirty="0"/>
              <a:t> </a:t>
            </a:r>
            <a:r>
              <a:rPr lang="en-US" sz="3200" dirty="0" err="1"/>
              <a:t>trí</a:t>
            </a:r>
            <a:r>
              <a:rPr lang="en-US" sz="3200" dirty="0"/>
              <a:t>, </a:t>
            </a:r>
            <a:r>
              <a:rPr lang="en-US" sz="3200" dirty="0" err="1"/>
              <a:t>đối</a:t>
            </a:r>
            <a:r>
              <a:rPr lang="en-US" sz="3200" dirty="0"/>
              <a:t> </a:t>
            </a:r>
            <a:r>
              <a:rPr lang="en-US" sz="3200" dirty="0" err="1"/>
              <a:t>tượng</a:t>
            </a:r>
            <a:r>
              <a:rPr lang="en-US" sz="3200" dirty="0"/>
              <a:t> </a:t>
            </a:r>
            <a:r>
              <a:rPr lang="en-US" sz="3200" dirty="0" err="1"/>
              <a:t>môn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chip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81100"/>
            <a:ext cx="4876800" cy="4800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môn</a:t>
            </a:r>
            <a:r>
              <a:rPr lang="en-US" sz="2400" b="1" dirty="0"/>
              <a:t> </a:t>
            </a:r>
            <a:r>
              <a:rPr lang="en-US" sz="2400" b="1" dirty="0" err="1"/>
              <a:t>học</a:t>
            </a:r>
            <a:endParaRPr lang="en-US" sz="24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6</a:t>
            </a:fld>
            <a:endParaRPr kumimoji="0"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5" y="1670579"/>
            <a:ext cx="3358235" cy="519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685800" y="3962400"/>
            <a:ext cx="1371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38600" y="1219200"/>
            <a:ext cx="4953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600" b="1" dirty="0" err="1"/>
              <a:t>Đối</a:t>
            </a:r>
            <a:r>
              <a:rPr lang="en-US" sz="2600" b="1" dirty="0"/>
              <a:t> </a:t>
            </a:r>
            <a:r>
              <a:rPr lang="en-US" sz="2600" b="1" dirty="0" err="1"/>
              <a:t>tượng</a:t>
            </a:r>
            <a:r>
              <a:rPr lang="en-US" sz="2600" b="1" dirty="0"/>
              <a:t> </a:t>
            </a:r>
            <a:r>
              <a:rPr lang="en-US" sz="2600" b="1" dirty="0" err="1"/>
              <a:t>môn</a:t>
            </a:r>
            <a:r>
              <a:rPr lang="en-US" sz="2600" b="1" dirty="0"/>
              <a:t> </a:t>
            </a:r>
            <a:r>
              <a:rPr lang="en-US" sz="2600" b="1" dirty="0" err="1"/>
              <a:t>học</a:t>
            </a:r>
            <a:r>
              <a:rPr lang="en-US" sz="2600" b="1" dirty="0"/>
              <a:t>: </a:t>
            </a:r>
          </a:p>
          <a:p>
            <a:pPr marL="576263" indent="-238125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/>
              <a:t>Cổng logic: AND, OR, NOT, NAND, NOR,…</a:t>
            </a:r>
          </a:p>
          <a:p>
            <a:pPr marL="576263" indent="-238125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/>
              <a:t>Chốt, Flip-flop, thanh ghi (register)</a:t>
            </a:r>
          </a:p>
          <a:p>
            <a:pPr marL="576263" indent="-238125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/>
              <a:t>Mạch logic tổ hợp: cộng, trừ, so sánh, chọn kênh, phân kênh,…</a:t>
            </a:r>
          </a:p>
          <a:p>
            <a:pPr marL="576263" indent="-238125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/>
              <a:t>Mạch logic tuần tự: mạch đếm đồng bộ, bất đồng bộ, thanh ghi dịch,…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6B75D-4130-440F-BFF3-D20E3B1423DD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39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715962"/>
          </a:xfrm>
        </p:spPr>
        <p:txBody>
          <a:bodyPr>
            <a:noAutofit/>
          </a:bodyPr>
          <a:lstStyle/>
          <a:p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môn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7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F981-7820-4080-A7E6-C22A68159339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 err="1"/>
              <a:t>Toán</a:t>
            </a:r>
            <a:r>
              <a:rPr lang="en-US" sz="2200" dirty="0"/>
              <a:t> </a:t>
            </a:r>
            <a:r>
              <a:rPr lang="en-US" sz="2200" dirty="0" err="1"/>
              <a:t>rời</a:t>
            </a:r>
            <a:r>
              <a:rPr lang="en-US" sz="2200" dirty="0"/>
              <a:t> </a:t>
            </a:r>
            <a:r>
              <a:rPr lang="en-US" sz="2200" dirty="0" err="1"/>
              <a:t>rạc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Nhập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môn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mạch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số</a:t>
            </a:r>
            <a:endParaRPr lang="en-US" sz="2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dirty="0" err="1"/>
              <a:t>Kiến</a:t>
            </a:r>
            <a:r>
              <a:rPr lang="en-US" sz="2200" dirty="0"/>
              <a:t> </a:t>
            </a:r>
            <a:r>
              <a:rPr lang="en-US" sz="2200" dirty="0" err="1"/>
              <a:t>trúc</a:t>
            </a:r>
            <a:r>
              <a:rPr lang="en-US" sz="2200" dirty="0"/>
              <a:t> </a:t>
            </a:r>
            <a:r>
              <a:rPr lang="en-US" sz="2200" dirty="0" err="1"/>
              <a:t>máy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 err="1"/>
              <a:t>Thiết</a:t>
            </a:r>
            <a:r>
              <a:rPr lang="en-US" sz="2200" dirty="0"/>
              <a:t> </a:t>
            </a:r>
            <a:r>
              <a:rPr lang="en-US" sz="2200" dirty="0" err="1"/>
              <a:t>kế</a:t>
            </a:r>
            <a:r>
              <a:rPr lang="en-US" sz="2200" dirty="0"/>
              <a:t> </a:t>
            </a:r>
            <a:r>
              <a:rPr lang="en-US" sz="2200" dirty="0" err="1"/>
              <a:t>luận</a:t>
            </a:r>
            <a:r>
              <a:rPr lang="en-US" sz="2200" dirty="0"/>
              <a:t> </a:t>
            </a:r>
            <a:r>
              <a:rPr lang="en-US" sz="2200" dirty="0" err="1"/>
              <a:t>lý</a:t>
            </a:r>
            <a:r>
              <a:rPr lang="en-US" sz="2200" dirty="0"/>
              <a:t> </a:t>
            </a:r>
            <a:r>
              <a:rPr lang="en-US" sz="2200" dirty="0" err="1"/>
              <a:t>số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 err="1"/>
              <a:t>Thiết</a:t>
            </a:r>
            <a:r>
              <a:rPr lang="en-US" sz="2200" dirty="0"/>
              <a:t> </a:t>
            </a:r>
            <a:r>
              <a:rPr lang="en-US" sz="2200" dirty="0" err="1"/>
              <a:t>kế</a:t>
            </a:r>
            <a:r>
              <a:rPr lang="en-US" sz="2200" dirty="0"/>
              <a:t> vi </a:t>
            </a:r>
            <a:r>
              <a:rPr lang="en-US" sz="2200" dirty="0" err="1"/>
              <a:t>mạch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HDL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Thiết</a:t>
            </a:r>
            <a:r>
              <a:rPr lang="en-US" sz="2200" dirty="0"/>
              <a:t> </a:t>
            </a:r>
            <a:r>
              <a:rPr lang="en-US" sz="2200" dirty="0" err="1"/>
              <a:t>kế</a:t>
            </a:r>
            <a:r>
              <a:rPr lang="en-US" sz="2200" dirty="0"/>
              <a:t> vi </a:t>
            </a:r>
            <a:r>
              <a:rPr lang="en-US" sz="2200" dirty="0" err="1"/>
              <a:t>mạch</a:t>
            </a:r>
            <a:r>
              <a:rPr lang="en-US" sz="2200" dirty="0"/>
              <a:t>: </a:t>
            </a:r>
            <a:r>
              <a:rPr lang="en-US" sz="2200" dirty="0" err="1"/>
              <a:t>số</a:t>
            </a:r>
            <a:r>
              <a:rPr lang="en-US" sz="2200" dirty="0"/>
              <a:t>, </a:t>
            </a:r>
            <a:r>
              <a:rPr lang="en-US" sz="2200" dirty="0" err="1"/>
              <a:t>tương</a:t>
            </a:r>
            <a:r>
              <a:rPr lang="en-US" sz="2200" dirty="0"/>
              <a:t> </a:t>
            </a:r>
            <a:r>
              <a:rPr lang="en-US" sz="2200" dirty="0" err="1"/>
              <a:t>tự</a:t>
            </a:r>
            <a:r>
              <a:rPr lang="en-US" sz="2200" dirty="0"/>
              <a:t>, </a:t>
            </a:r>
            <a:r>
              <a:rPr lang="en-US" sz="2200" dirty="0" err="1"/>
              <a:t>hỗn</a:t>
            </a:r>
            <a:r>
              <a:rPr lang="en-US" sz="2200" dirty="0"/>
              <a:t> </a:t>
            </a:r>
            <a:r>
              <a:rPr lang="en-US" sz="2200" dirty="0" err="1"/>
              <a:t>hợp</a:t>
            </a:r>
            <a:endParaRPr lang="en-US" sz="2200" dirty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dirty="0" err="1"/>
              <a:t>hành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nhúng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Vi </a:t>
            </a:r>
            <a:r>
              <a:rPr lang="en-US" sz="2200" dirty="0" err="1"/>
              <a:t>xử</a:t>
            </a:r>
            <a:r>
              <a:rPr lang="en-US" sz="2200" dirty="0"/>
              <a:t> </a:t>
            </a:r>
            <a:r>
              <a:rPr lang="en-US" sz="2200" dirty="0" err="1"/>
              <a:t>lý</a:t>
            </a:r>
            <a:r>
              <a:rPr lang="en-US" sz="2200" dirty="0"/>
              <a:t> – Vi </a:t>
            </a:r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dirty="0" err="1"/>
              <a:t>khiển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92780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8</a:t>
            </a:fld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528D-07A9-44AF-B376-C5F22691CB79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  <a:p>
            <a:r>
              <a:rPr lang="en-US" dirty="0" err="1"/>
              <a:t>Chương</a:t>
            </a:r>
            <a:r>
              <a:rPr lang="en-US" dirty="0"/>
              <a:t> 2: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r>
              <a:rPr lang="en-US" dirty="0" err="1"/>
              <a:t>Chương</a:t>
            </a:r>
            <a:r>
              <a:rPr lang="en-US" dirty="0"/>
              <a:t> 3: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Boolean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(logic gates)</a:t>
            </a:r>
          </a:p>
          <a:p>
            <a:r>
              <a:rPr lang="en-US" dirty="0" err="1"/>
              <a:t>Chương</a:t>
            </a:r>
            <a:r>
              <a:rPr lang="en-US" dirty="0"/>
              <a:t> 4: </a:t>
            </a:r>
            <a:r>
              <a:rPr lang="en-US" dirty="0" err="1"/>
              <a:t>Mạch</a:t>
            </a:r>
            <a:r>
              <a:rPr lang="en-US" dirty="0"/>
              <a:t> logic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endParaRPr lang="en-US" dirty="0"/>
          </a:p>
          <a:p>
            <a:r>
              <a:rPr lang="en-US" dirty="0" err="1"/>
              <a:t>Chương</a:t>
            </a:r>
            <a:r>
              <a:rPr lang="en-US" dirty="0"/>
              <a:t> 5: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r>
              <a:rPr lang="en-US" dirty="0" err="1"/>
              <a:t>Chương</a:t>
            </a:r>
            <a:r>
              <a:rPr lang="en-US" dirty="0"/>
              <a:t> 6: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9</a:t>
            </a:fld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AAF-313E-47A4-95EC-72F211E6803E}" type="datetime1">
              <a:rPr kumimoji="1" lang="en-US" altLang="ja-JP" smtClean="0"/>
              <a:t>10/6/2022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UIT-CE. All Rights Reserved.</a:t>
            </a:r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(digital features)</a:t>
            </a:r>
          </a:p>
          <a:p>
            <a:pPr>
              <a:lnSpc>
                <a:spcPct val="150000"/>
              </a:lnSpc>
            </a:pPr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(digital design processing)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chip </a:t>
            </a:r>
            <a:r>
              <a:rPr lang="en-US" dirty="0" err="1"/>
              <a:t>Số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05370"/>
      </p:ext>
    </p:extLst>
  </p:cSld>
  <p:clrMapOvr>
    <a:masterClrMapping/>
  </p:clrMapOvr>
</p:sld>
</file>

<file path=ppt/theme/theme1.xml><?xml version="1.0" encoding="utf-8"?>
<a:theme xmlns:a="http://schemas.openxmlformats.org/drawingml/2006/main" name="dsp">
  <a:themeElements>
    <a:clrScheme name="ユーザー定義 5">
      <a:dk1>
        <a:sysClr val="windowText" lastClr="000000"/>
      </a:dk1>
      <a:lt1>
        <a:sysClr val="window" lastClr="FFFFFF"/>
      </a:lt1>
      <a:dk2>
        <a:srgbClr val="5B6973"/>
      </a:dk2>
      <a:lt2>
        <a:srgbClr val="000000"/>
      </a:lt2>
      <a:accent1>
        <a:srgbClr val="5B6973"/>
      </a:accent1>
      <a:accent2>
        <a:srgbClr val="002060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chilab_ofdm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chilab_ofd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u Slide Bai Giang" id="{6D1FE97C-0DC9-49F0-BCBD-0231858D21AC}" vid="{6CE6C4B3-F117-464C-B978-3242D7D8D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Lecture_Format_2017</Template>
  <TotalTime>1724</TotalTime>
  <Words>3141</Words>
  <Application>Microsoft Office PowerPoint</Application>
  <PresentationFormat>On-screen Show (4:3)</PresentationFormat>
  <Paragraphs>420</Paragraphs>
  <Slides>46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Tahoma</vt:lpstr>
      <vt:lpstr>Times New Roman</vt:lpstr>
      <vt:lpstr>Wingdings</vt:lpstr>
      <vt:lpstr>dsp</vt:lpstr>
      <vt:lpstr>CorelDRAW</vt:lpstr>
      <vt:lpstr>NHẬP MÔN MẠCH SỐ</vt:lpstr>
      <vt:lpstr>Thông tin chung môn học</vt:lpstr>
      <vt:lpstr>Thông tin chung môn học</vt:lpstr>
      <vt:lpstr>Thông tin chung môn học</vt:lpstr>
      <vt:lpstr>Mục tiêu môn học</vt:lpstr>
      <vt:lpstr>Vị trí, đối tượng môn học trong chuỗi thiết kế và ứng dụng chip</vt:lpstr>
      <vt:lpstr>Chuỗi các môn học về thiết kế và ứng dụng chip</vt:lpstr>
      <vt:lpstr>Nhập môn mạch số</vt:lpstr>
      <vt:lpstr>Chương 1: Giới thiệu</vt:lpstr>
      <vt:lpstr>Chương 1: Giới thiệu</vt:lpstr>
      <vt:lpstr>Tổng quan</vt:lpstr>
      <vt:lpstr>Robert Noyce, 1927 - 1990</vt:lpstr>
      <vt:lpstr>Gordon Moore, 1929 - </vt:lpstr>
      <vt:lpstr>PowerPoint Presentation</vt:lpstr>
      <vt:lpstr>Tổng quan</vt:lpstr>
      <vt:lpstr>Tổng quan</vt:lpstr>
      <vt:lpstr>PowerPoint Presentation</vt:lpstr>
      <vt:lpstr>Ví dụ</vt:lpstr>
      <vt:lpstr>Các thiết bị và hệ thống số ngày nay</vt:lpstr>
      <vt:lpstr>Những thuận lợi khi thao tác trên dữ liệu số</vt:lpstr>
      <vt:lpstr>Những hạn chế khi thao tác trên dữ liệu số</vt:lpstr>
      <vt:lpstr>Tương tự (analog)  Số (digital)</vt:lpstr>
      <vt:lpstr>Tương tự (analog)  Số (digital)</vt:lpstr>
      <vt:lpstr>Tương tự (analog)  Số (digital)</vt:lpstr>
      <vt:lpstr>Tương tự (analog)  Số (digital)</vt:lpstr>
      <vt:lpstr>Ví dụ thao tác trên dữ liệu số</vt:lpstr>
      <vt:lpstr>Chương 1: Giới thiệu</vt:lpstr>
      <vt:lpstr>Những đặc điểm của số</vt:lpstr>
      <vt:lpstr>Những đặc điểm của số</vt:lpstr>
      <vt:lpstr>Giản đồ định thời</vt:lpstr>
      <vt:lpstr>Dữ liệu nối tiếp (serial data) và song song (parallel data)</vt:lpstr>
      <vt:lpstr>Chương 1: Giới thiệu</vt:lpstr>
      <vt:lpstr>Quy trình thiết kế số</vt:lpstr>
      <vt:lpstr>Quy trình thiết kế số</vt:lpstr>
      <vt:lpstr>Quy trình thiết kế số</vt:lpstr>
      <vt:lpstr>Ví dụ: đường dữ liệu (data path) của một chip đơn giản </vt:lpstr>
      <vt:lpstr>Thiết bị kiểm tra và phân tích tín hiệu</vt:lpstr>
      <vt:lpstr>Chương 1: Giới thiệu</vt:lpstr>
      <vt:lpstr>Các loại chip số</vt:lpstr>
      <vt:lpstr>Các loại chip số</vt:lpstr>
      <vt:lpstr>Các loại chip số</vt:lpstr>
      <vt:lpstr>Các loại chip số</vt:lpstr>
      <vt:lpstr>Chương 1: Giới thiệu</vt:lpstr>
      <vt:lpstr>Những thuật ngữ</vt:lpstr>
      <vt:lpstr>Tóm tắt nội dung chương học</vt:lpstr>
      <vt:lpstr>Thảo luận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Mobile Applications</dc:title>
  <dc:creator>quado</dc:creator>
  <cp:lastModifiedBy>Trịnh Lê Huy</cp:lastModifiedBy>
  <cp:revision>196</cp:revision>
  <dcterms:created xsi:type="dcterms:W3CDTF">2013-02-24T12:47:21Z</dcterms:created>
  <dcterms:modified xsi:type="dcterms:W3CDTF">2022-10-06T02:04:26Z</dcterms:modified>
</cp:coreProperties>
</file>